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4"/>
    <p:sldMasterId id="2147483663" r:id="rId5"/>
    <p:sldMasterId id="2147483670" r:id="rId6"/>
    <p:sldMasterId id="2147483674" r:id="rId7"/>
    <p:sldMasterId id="2147483868" r:id="rId8"/>
    <p:sldMasterId id="2147483648" r:id="rId9"/>
  </p:sldMasterIdLst>
  <p:notesMasterIdLst>
    <p:notesMasterId r:id="rId35"/>
  </p:notesMasterIdLst>
  <p:sldIdLst>
    <p:sldId id="2147474387" r:id="rId10"/>
    <p:sldId id="2147474388" r:id="rId11"/>
    <p:sldId id="2147474389" r:id="rId12"/>
    <p:sldId id="2147474390" r:id="rId13"/>
    <p:sldId id="2147474391" r:id="rId14"/>
    <p:sldId id="2147474392" r:id="rId15"/>
    <p:sldId id="334" r:id="rId16"/>
    <p:sldId id="2147474385" r:id="rId17"/>
    <p:sldId id="2456" r:id="rId18"/>
    <p:sldId id="337" r:id="rId19"/>
    <p:sldId id="2792" r:id="rId20"/>
    <p:sldId id="2737" r:id="rId21"/>
    <p:sldId id="2791" r:id="rId22"/>
    <p:sldId id="2788" r:id="rId23"/>
    <p:sldId id="2789" r:id="rId24"/>
    <p:sldId id="2773" r:id="rId25"/>
    <p:sldId id="339" r:id="rId26"/>
    <p:sldId id="342" r:id="rId27"/>
    <p:sldId id="341" r:id="rId28"/>
    <p:sldId id="344" r:id="rId29"/>
    <p:sldId id="345" r:id="rId30"/>
    <p:sldId id="347" r:id="rId31"/>
    <p:sldId id="2147474386" r:id="rId32"/>
    <p:sldId id="2147474393" r:id="rId33"/>
    <p:sldId id="21474743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73BA44-DB67-3329-D99F-19C122A7E96A}" name="Orly Strobel" initials="OS" userId="S::ostrobel@masscec.com::13c8d852-0bed-42fc-9fee-fa613ab8c3e0" providerId="AD"/>
  <p188:author id="{AAEAA566-48C5-CC79-0483-6E60334AF301}" name="Milia Chamas" initials="MC" userId="S::mchamas@masscec.com::136dd3e4-b2d2-472f-92a8-4d692d5da1d9" providerId="AD"/>
  <p188:author id="{0BE5A5BD-CBD4-9849-997B-0F1281BF0409}" name="Ruedi Hauser III" initials="RH" userId="S::RHauser@masscec.com::5385e174-3533-4728-bf83-ba970289ca6b" providerId="AD"/>
  <p188:author id="{E38543CE-5553-3200-7187-474E9B4142CF}" name="Rhys Webb" initials="RW" userId="S::rwebb@masscec.com::244d97d3-3a32-4fab-85a8-85f696711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817AD2-DD43-D31F-90E2-A112D725F6F1}" v="1937" dt="2024-09-23T21:13:28.387"/>
    <p1510:client id="{ABEA946C-633A-9F37-2635-4EBB79C20C71}" v="697" dt="2024-09-23T21:54:22.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25AEE-B3B8-45B7-AF63-472C851A9C55}"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37B0C-02B6-4C10-846B-E2AB1FF15CB7}" type="slidenum">
              <a:rPr lang="en-US" smtClean="0"/>
              <a:t>‹#›</a:t>
            </a:fld>
            <a:endParaRPr lang="en-US"/>
          </a:p>
        </p:txBody>
      </p:sp>
    </p:spTree>
    <p:extLst>
      <p:ext uri="{BB962C8B-B14F-4D97-AF65-F5344CB8AC3E}">
        <p14:creationId xmlns:p14="http://schemas.microsoft.com/office/powerpoint/2010/main" val="187967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 – for all CESA webinars except ESTAP</a:t>
            </a:r>
          </a:p>
        </p:txBody>
      </p:sp>
      <p:sp>
        <p:nvSpPr>
          <p:cNvPr id="4" name="Slide Number Placeholder 3"/>
          <p:cNvSpPr>
            <a:spLocks noGrp="1"/>
          </p:cNvSpPr>
          <p:nvPr>
            <p:ph type="sldNum" sz="quarter" idx="5"/>
          </p:nvPr>
        </p:nvSpPr>
        <p:spPr/>
        <p:txBody>
          <a:bodyPr/>
          <a:lstStyle/>
          <a:p>
            <a:fld id="{11D40913-6095-4D60-8BE1-AA30FF4F463C}" type="slidenum">
              <a:rPr lang="en-US" smtClean="0"/>
              <a:t>1</a:t>
            </a:fld>
            <a:endParaRPr lang="en-US"/>
          </a:p>
        </p:txBody>
      </p:sp>
    </p:spTree>
    <p:extLst>
      <p:ext uri="{BB962C8B-B14F-4D97-AF65-F5344CB8AC3E}">
        <p14:creationId xmlns:p14="http://schemas.microsoft.com/office/powerpoint/2010/main" val="162381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DD4179-17ED-4791-8745-780690CAC4F5}" type="slidenum">
              <a:rPr lang="en-US" smtClean="0"/>
              <a:t>4</a:t>
            </a:fld>
            <a:endParaRPr lang="en-US"/>
          </a:p>
        </p:txBody>
      </p:sp>
    </p:spTree>
    <p:extLst>
      <p:ext uri="{BB962C8B-B14F-4D97-AF65-F5344CB8AC3E}">
        <p14:creationId xmlns:p14="http://schemas.microsoft.com/office/powerpoint/2010/main" val="328003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Five speakers </a:t>
            </a:r>
          </a:p>
        </p:txBody>
      </p:sp>
      <p:sp>
        <p:nvSpPr>
          <p:cNvPr id="4" name="Slide Number Placeholder 3"/>
          <p:cNvSpPr>
            <a:spLocks noGrp="1"/>
          </p:cNvSpPr>
          <p:nvPr>
            <p:ph type="sldNum" sz="quarter" idx="5"/>
          </p:nvPr>
        </p:nvSpPr>
        <p:spPr/>
        <p:txBody>
          <a:bodyPr/>
          <a:lstStyle/>
          <a:p>
            <a:fld id="{11D40913-6095-4D60-8BE1-AA30FF4F463C}" type="slidenum">
              <a:rPr lang="en-US" smtClean="0"/>
              <a:t>6</a:t>
            </a:fld>
            <a:endParaRPr lang="en-US"/>
          </a:p>
        </p:txBody>
      </p:sp>
    </p:spTree>
    <p:extLst>
      <p:ext uri="{BB962C8B-B14F-4D97-AF65-F5344CB8AC3E}">
        <p14:creationId xmlns:p14="http://schemas.microsoft.com/office/powerpoint/2010/main" val="422290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MassCEC</a:t>
            </a:r>
            <a:r>
              <a:rPr lang="en-US"/>
              <a:t> is a quasi-public state agency with the dual mission of reducing GHGs across the state and accelerating MAs clean energy economy. We do this through a few different sectors: our </a:t>
            </a:r>
            <a:r>
              <a:rPr lang="en-US" err="1"/>
              <a:t>climatetech</a:t>
            </a:r>
            <a:r>
              <a:rPr lang="en-US"/>
              <a:t> team works on emerging and early-stage clean energy technology, the offshore wind team deploys offshore wind technology, and our workforce development team supports clean energy job training and placement. This program sits within the accelerating decarbonization sector of </a:t>
            </a:r>
            <a:r>
              <a:rPr lang="en-US" err="1"/>
              <a:t>MassCEC</a:t>
            </a:r>
            <a:r>
              <a:rPr lang="en-US"/>
              <a:t>, which designs and administers grant programs and other funding opportunities to pilot and demonstrate innovative and equitable technologies, business models, partnership structures, etc. so that those learnings can be passed on and scaled across the Commonwealth.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05446-6980-1742-B2D3-5594B3AB9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7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C04E-2146-ED80-8E13-CF907783A7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0C476-689A-8D84-5C90-38BC6B5CD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7CBB01-26E5-24CF-5251-A7752178DBC0}"/>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B276EB14-6534-FFF2-8D87-AB00CFAEB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5D198-9777-B6AD-74DB-8C56D35F71E5}"/>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189474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AF15-DA8F-3E5E-E741-0E4DD640CE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DD40D-7B2D-8580-E57A-C58A82DD8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369ED-E85D-0CF8-7CC7-0C7C153E40B9}"/>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6A57FC5E-5528-20D7-0489-738F66B0D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773BE-69D2-B282-1B77-B0C7A2E63642}"/>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304452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6810D-31C5-9CDE-2388-E5CE9C5C54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43E9D-0A7F-E3A0-1FA6-CFE39BA03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3205C-31C8-A258-E06B-F173CF7393C6}"/>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FE1EDB40-A196-8663-6477-E96002F8D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D4B90-A635-342D-BC03-49CC0E2EE900}"/>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326451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with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0DCA4F9-E07B-34CB-4A8A-C296205AF3E8}"/>
              </a:ext>
            </a:extLst>
          </p:cNvPr>
          <p:cNvSpPr>
            <a:spLocks noGrp="1"/>
          </p:cNvSpPr>
          <p:nvPr>
            <p:ph type="pic" sz="quarter" idx="14"/>
          </p:nvPr>
        </p:nvSpPr>
        <p:spPr>
          <a:xfrm>
            <a:off x="7581900" y="4618"/>
            <a:ext cx="4614573" cy="6789000"/>
          </a:xfrm>
          <a:prstGeom prst="rect">
            <a:avLst/>
          </a:prstGeom>
          <a:blipFill>
            <a:blip r:embed="rId2"/>
            <a:stretch>
              <a:fillRect/>
            </a:stretch>
          </a:blipFill>
        </p:spPr>
        <p:txBody>
          <a:bodyPr/>
          <a:lstStyle>
            <a:lvl1pPr algn="ctr">
              <a:defRPr sz="2000" baseline="0">
                <a:solidFill>
                  <a:srgbClr val="FFFF00"/>
                </a:solidFill>
              </a:defRPr>
            </a:lvl1pPr>
          </a:lstStyle>
          <a:p>
            <a:endParaRPr lang="en-US"/>
          </a:p>
          <a:p>
            <a:endParaRPr lang="en-US"/>
          </a:p>
          <a:p>
            <a:endParaRPr lang="en-US"/>
          </a:p>
          <a:p>
            <a:endParaRPr lang="en-US"/>
          </a:p>
          <a:p>
            <a:r>
              <a:rPr lang="en-US"/>
              <a:t>Click Icon to </a:t>
            </a:r>
            <a:br>
              <a:rPr lang="en-US"/>
            </a:br>
            <a:r>
              <a:rPr lang="en-US"/>
              <a:t>Change </a:t>
            </a:r>
            <a:br>
              <a:rPr lang="en-US"/>
            </a:br>
            <a:r>
              <a:rPr lang="en-US"/>
              <a:t>Picture</a:t>
            </a:r>
          </a:p>
        </p:txBody>
      </p:sp>
      <p:sp>
        <p:nvSpPr>
          <p:cNvPr id="3" name="Date Placeholder 2">
            <a:extLst>
              <a:ext uri="{FF2B5EF4-FFF2-40B4-BE49-F238E27FC236}">
                <a16:creationId xmlns:a16="http://schemas.microsoft.com/office/drawing/2014/main" id="{929CDB37-CE69-2B90-FDE9-2382150F3349}"/>
              </a:ext>
            </a:extLst>
          </p:cNvPr>
          <p:cNvSpPr>
            <a:spLocks noGrp="1"/>
          </p:cNvSpPr>
          <p:nvPr>
            <p:ph type="dt" sz="half" idx="10"/>
          </p:nvPr>
        </p:nvSpPr>
        <p:spPr/>
        <p:txBody>
          <a:bodyPr/>
          <a:lstStyle/>
          <a:p>
            <a:endParaRPr lang="en-US"/>
          </a:p>
        </p:txBody>
      </p:sp>
      <p:sp>
        <p:nvSpPr>
          <p:cNvPr id="27" name="Text Placeholder 26">
            <a:extLst>
              <a:ext uri="{FF2B5EF4-FFF2-40B4-BE49-F238E27FC236}">
                <a16:creationId xmlns:a16="http://schemas.microsoft.com/office/drawing/2014/main" id="{2DB0E249-2550-C753-0757-1444EF20A7E3}"/>
              </a:ext>
            </a:extLst>
          </p:cNvPr>
          <p:cNvSpPr>
            <a:spLocks noGrp="1"/>
          </p:cNvSpPr>
          <p:nvPr>
            <p:ph type="body" sz="quarter" idx="15" hasCustomPrompt="1"/>
          </p:nvPr>
        </p:nvSpPr>
        <p:spPr>
          <a:xfrm>
            <a:off x="-9815" y="4744684"/>
            <a:ext cx="12201815" cy="2048934"/>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a:defRPr sz="200">
                <a:solidFill>
                  <a:schemeClr val="bg1"/>
                </a:solidFill>
              </a:defRPr>
            </a:lvl1pPr>
            <a:lvl2pPr>
              <a:defRPr sz="2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  </a:t>
            </a:r>
          </a:p>
        </p:txBody>
      </p:sp>
      <p:sp>
        <p:nvSpPr>
          <p:cNvPr id="7" name="Rectangle 6">
            <a:extLst>
              <a:ext uri="{FF2B5EF4-FFF2-40B4-BE49-F238E27FC236}">
                <a16:creationId xmlns:a16="http://schemas.microsoft.com/office/drawing/2014/main" id="{86902248-49B1-F1E9-E3EB-90D525C5BBA0}"/>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80B4102-4F52-5F98-E9E5-FF58320FCA52}"/>
              </a:ext>
            </a:extLst>
          </p:cNvPr>
          <p:cNvSpPr>
            <a:spLocks noGrp="1"/>
          </p:cNvSpPr>
          <p:nvPr>
            <p:ph type="title" hasCustomPrompt="1"/>
          </p:nvPr>
        </p:nvSpPr>
        <p:spPr>
          <a:xfrm>
            <a:off x="833628" y="1753228"/>
            <a:ext cx="6028152" cy="1670103"/>
          </a:xfrm>
          <a:prstGeom prst="rect">
            <a:avLst/>
          </a:prstGeom>
        </p:spPr>
        <p:txBody>
          <a:bodyPr lIns="0" tIns="0" rIns="0" bIns="0" anchor="b"/>
          <a:lstStyle/>
          <a:p>
            <a:r>
              <a:rPr lang="en-US"/>
              <a:t>Presentation Title Here</a:t>
            </a:r>
          </a:p>
        </p:txBody>
      </p:sp>
      <p:sp>
        <p:nvSpPr>
          <p:cNvPr id="8" name="Text Placeholder 8">
            <a:extLst>
              <a:ext uri="{FF2B5EF4-FFF2-40B4-BE49-F238E27FC236}">
                <a16:creationId xmlns:a16="http://schemas.microsoft.com/office/drawing/2014/main" id="{C83404DB-C51C-DA49-2408-BA4F6214DCF7}"/>
              </a:ext>
            </a:extLst>
          </p:cNvPr>
          <p:cNvSpPr>
            <a:spLocks noGrp="1"/>
          </p:cNvSpPr>
          <p:nvPr>
            <p:ph type="body" sz="quarter" idx="13" hasCustomPrompt="1"/>
          </p:nvPr>
        </p:nvSpPr>
        <p:spPr>
          <a:xfrm>
            <a:off x="833627" y="3604406"/>
            <a:ext cx="6028151" cy="914400"/>
          </a:xfrm>
          <a:prstGeom prst="rect">
            <a:avLst/>
          </a:prstGeom>
        </p:spPr>
        <p:txBody>
          <a:bodyPr lIns="0" tIns="0" rIns="0" bIns="0" anchor="t" anchorCtr="0"/>
          <a:lstStyle>
            <a:lvl1pPr>
              <a:defRPr sz="2000"/>
            </a:lvl1pPr>
          </a:lstStyle>
          <a:p>
            <a:pPr lvl="0"/>
            <a:r>
              <a:rPr lang="en-US"/>
              <a:t>Subtitle goes here</a:t>
            </a:r>
          </a:p>
        </p:txBody>
      </p:sp>
      <p:sp>
        <p:nvSpPr>
          <p:cNvPr id="10" name="Text Placeholder 13">
            <a:extLst>
              <a:ext uri="{FF2B5EF4-FFF2-40B4-BE49-F238E27FC236}">
                <a16:creationId xmlns:a16="http://schemas.microsoft.com/office/drawing/2014/main" id="{2D0E7040-85F7-6AED-9C5A-F0D2CDE8ACD6}"/>
              </a:ext>
            </a:extLst>
          </p:cNvPr>
          <p:cNvSpPr>
            <a:spLocks noGrp="1"/>
          </p:cNvSpPr>
          <p:nvPr>
            <p:ph type="body" sz="quarter" idx="16" hasCustomPrompt="1"/>
          </p:nvPr>
        </p:nvSpPr>
        <p:spPr>
          <a:xfrm>
            <a:off x="833628" y="6433254"/>
            <a:ext cx="6028150" cy="379314"/>
          </a:xfrm>
          <a:prstGeom prst="rect">
            <a:avLst/>
          </a:prstGeom>
        </p:spPr>
        <p:txBody>
          <a:bodyPr lIns="0" rIns="0"/>
          <a:lstStyle>
            <a:lvl1pPr>
              <a:defRPr sz="1000" cap="none">
                <a:solidFill>
                  <a:schemeClr val="bg1"/>
                </a:solidFill>
              </a:defRPr>
            </a:lvl1pPr>
          </a:lstStyle>
          <a:p>
            <a:pPr lvl="0"/>
            <a:r>
              <a:rPr lang="en-US"/>
              <a:t>Footer copy here</a:t>
            </a:r>
          </a:p>
        </p:txBody>
      </p:sp>
    </p:spTree>
    <p:extLst>
      <p:ext uri="{BB962C8B-B14F-4D97-AF65-F5344CB8AC3E}">
        <p14:creationId xmlns:p14="http://schemas.microsoft.com/office/powerpoint/2010/main" val="90725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with Subhead &amp; Bullets/Oth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p:txBody>
          <a:bodyPr/>
          <a:lstStyle/>
          <a:p>
            <a:r>
              <a:rPr lang="en-US"/>
              <a:t>Slide Title</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hasCustomPrompt="1"/>
          </p:nvPr>
        </p:nvSpPr>
        <p:spPr>
          <a:xfrm>
            <a:off x="304798" y="1143000"/>
            <a:ext cx="11585448" cy="640080"/>
          </a:xfrm>
          <a:prstGeom prst="rect">
            <a:avLst/>
          </a:prstGeom>
        </p:spPr>
        <p:txBody>
          <a:bodyPr bIns="45720" anchor="ctr" anchorCtr="0">
            <a:normAutofit/>
          </a:bodyPr>
          <a:lstStyle>
            <a:lvl1pPr>
              <a:defRPr sz="2000" b="1" i="0" cap="all" baseline="0">
                <a:solidFill>
                  <a:schemeClr val="bg2"/>
                </a:solidFill>
                <a:latin typeface="Calibri" panose="020F0502020204030204" pitchFamily="34" charset="0"/>
              </a:defRPr>
            </a:lvl1pPr>
          </a:lstStyle>
          <a:p>
            <a:pPr lvl="0"/>
            <a:r>
              <a:rPr lang="en-US"/>
              <a:t>subtitle</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828800"/>
            <a:ext cx="11582400" cy="4300575"/>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DFC59B38-1987-7596-DE9A-A99DD8138D59}"/>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 name="Text Placeholder 13">
            <a:extLst>
              <a:ext uri="{FF2B5EF4-FFF2-40B4-BE49-F238E27FC236}">
                <a16:creationId xmlns:a16="http://schemas.microsoft.com/office/drawing/2014/main" id="{5A5ABB78-6A00-FECA-FE56-D8468E872C93}"/>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299155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with Bullets/Oth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BBAAB4F-AB4A-79B3-49FE-5A23274DB86E}"/>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808574F3-E308-AE43-B851-BED778C12DCF}"/>
              </a:ext>
            </a:extLst>
          </p:cNvPr>
          <p:cNvSpPr>
            <a:spLocks noGrp="1"/>
          </p:cNvSpPr>
          <p:nvPr>
            <p:ph sz="half" idx="13"/>
          </p:nvPr>
        </p:nvSpPr>
        <p:spPr>
          <a:xfrm>
            <a:off x="304798" y="1234442"/>
            <a:ext cx="11582400" cy="4894934"/>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5F8B619A-BF1D-1524-5E36-2D7077E26F6E}"/>
              </a:ext>
            </a:extLst>
          </p:cNvPr>
          <p:cNvSpPr>
            <a:spLocks noGrp="1"/>
          </p:cNvSpPr>
          <p:nvPr>
            <p:ph type="title" hasCustomPrompt="1"/>
          </p:nvPr>
        </p:nvSpPr>
        <p:spPr>
          <a:xfrm>
            <a:off x="304800" y="1"/>
            <a:ext cx="11582400" cy="997660"/>
          </a:xfrm>
        </p:spPr>
        <p:txBody>
          <a:bodyPr/>
          <a:lstStyle/>
          <a:p>
            <a:r>
              <a:rPr lang="en-US"/>
              <a:t>Slide Title</a:t>
            </a:r>
          </a:p>
        </p:txBody>
      </p:sp>
      <p:sp>
        <p:nvSpPr>
          <p:cNvPr id="11" name="Slide Number Placeholder 3">
            <a:extLst>
              <a:ext uri="{FF2B5EF4-FFF2-40B4-BE49-F238E27FC236}">
                <a16:creationId xmlns:a16="http://schemas.microsoft.com/office/drawing/2014/main" id="{C3CD79ED-EBDB-0944-1595-3EBBAE75A521}"/>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3" name="Text Placeholder 13">
            <a:extLst>
              <a:ext uri="{FF2B5EF4-FFF2-40B4-BE49-F238E27FC236}">
                <a16:creationId xmlns:a16="http://schemas.microsoft.com/office/drawing/2014/main" id="{8F381377-1067-C050-9908-38AED33B556F}"/>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3151197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s &amp; Bullets/Other">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hasCustomPrompt="1"/>
          </p:nvPr>
        </p:nvSpPr>
        <p:spPr>
          <a:xfrm>
            <a:off x="6400800" y="1143000"/>
            <a:ext cx="5029200" cy="640080"/>
          </a:xfrm>
          <a:prstGeom prst="rect">
            <a:avLst/>
          </a:prstGeom>
        </p:spPr>
        <p:txBody>
          <a:bodyPr bIns="45720" anchor="ctr" anchorCtr="0">
            <a:normAutofit/>
          </a:bodyPr>
          <a:lstStyle>
            <a:lvl1pPr>
              <a:defRPr sz="2000" b="1" i="0" cap="all" baseline="0">
                <a:solidFill>
                  <a:schemeClr val="bg2"/>
                </a:solidFill>
                <a:latin typeface="Calibri" panose="020F0502020204030204" pitchFamily="34" charset="0"/>
              </a:defRPr>
            </a:lvl1pPr>
          </a:lstStyle>
          <a:p>
            <a:pPr lvl="0"/>
            <a:r>
              <a:rPr lang="en-US"/>
              <a:t>subtitle</a:t>
            </a:r>
          </a:p>
        </p:txBody>
      </p:sp>
      <p:sp>
        <p:nvSpPr>
          <p:cNvPr id="8" name="Text Placeholder 8">
            <a:extLst>
              <a:ext uri="{FF2B5EF4-FFF2-40B4-BE49-F238E27FC236}">
                <a16:creationId xmlns:a16="http://schemas.microsoft.com/office/drawing/2014/main" id="{543620B2-DDEF-F9EE-66E5-CF35130E4423}"/>
              </a:ext>
            </a:extLst>
          </p:cNvPr>
          <p:cNvSpPr>
            <a:spLocks noGrp="1"/>
          </p:cNvSpPr>
          <p:nvPr>
            <p:ph type="body" sz="quarter" idx="17" hasCustomPrompt="1"/>
          </p:nvPr>
        </p:nvSpPr>
        <p:spPr>
          <a:xfrm>
            <a:off x="304801" y="1143000"/>
            <a:ext cx="5029200" cy="640080"/>
          </a:xfrm>
          <a:prstGeom prst="rect">
            <a:avLst/>
          </a:prstGeom>
        </p:spPr>
        <p:txBody>
          <a:bodyPr bIns="45720" anchor="ctr" anchorCtr="0">
            <a:normAutofit/>
          </a:bodyPr>
          <a:lstStyle>
            <a:lvl1pPr>
              <a:defRPr sz="2000" b="1" i="0" cap="all" baseline="0">
                <a:solidFill>
                  <a:schemeClr val="bg2"/>
                </a:solidFill>
                <a:latin typeface="Calibri" panose="020F0502020204030204" pitchFamily="34" charset="0"/>
              </a:defRPr>
            </a:lvl1pPr>
          </a:lstStyle>
          <a:p>
            <a:pPr lvl="0"/>
            <a:r>
              <a:rPr lang="en-US"/>
              <a:t>subtitle</a:t>
            </a:r>
          </a:p>
        </p:txBody>
      </p:sp>
      <p:cxnSp>
        <p:nvCxnSpPr>
          <p:cNvPr id="16" name="Straight Connector 15">
            <a:extLst>
              <a:ext uri="{FF2B5EF4-FFF2-40B4-BE49-F238E27FC236}">
                <a16:creationId xmlns:a16="http://schemas.microsoft.com/office/drawing/2014/main" id="{FD096F7E-79D9-5A90-9CFC-21B61FD61545}"/>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3BEBC78-85E4-BCE3-6E85-B7176E9E2C56}"/>
              </a:ext>
            </a:extLst>
          </p:cNvPr>
          <p:cNvSpPr>
            <a:spLocks noGrp="1"/>
          </p:cNvSpPr>
          <p:nvPr>
            <p:ph sz="half" idx="1"/>
          </p:nvPr>
        </p:nvSpPr>
        <p:spPr>
          <a:xfrm>
            <a:off x="304798" y="1828800"/>
            <a:ext cx="5029200" cy="4343400"/>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6EECA7C4-51CC-82FA-42DE-58382823C1BA}"/>
              </a:ext>
            </a:extLst>
          </p:cNvPr>
          <p:cNvSpPr>
            <a:spLocks noGrp="1"/>
          </p:cNvSpPr>
          <p:nvPr>
            <p:ph sz="half" idx="18"/>
          </p:nvPr>
        </p:nvSpPr>
        <p:spPr>
          <a:xfrm>
            <a:off x="6400800" y="1828800"/>
            <a:ext cx="5029200" cy="4343400"/>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940066AC-EA52-27E8-3D5B-B1CEC545165A}"/>
              </a:ext>
            </a:extLst>
          </p:cNvPr>
          <p:cNvSpPr>
            <a:spLocks noGrp="1"/>
          </p:cNvSpPr>
          <p:nvPr>
            <p:ph type="title" hasCustomPrompt="1"/>
          </p:nvPr>
        </p:nvSpPr>
        <p:spPr>
          <a:xfrm>
            <a:off x="304800" y="1"/>
            <a:ext cx="11582400" cy="997660"/>
          </a:xfrm>
        </p:spPr>
        <p:txBody>
          <a:bodyPr/>
          <a:lstStyle/>
          <a:p>
            <a:r>
              <a:rPr lang="en-US"/>
              <a:t>Slide Title</a:t>
            </a:r>
          </a:p>
        </p:txBody>
      </p:sp>
      <p:sp>
        <p:nvSpPr>
          <p:cNvPr id="7" name="Slide Number Placeholder 3">
            <a:extLst>
              <a:ext uri="{FF2B5EF4-FFF2-40B4-BE49-F238E27FC236}">
                <a16:creationId xmlns:a16="http://schemas.microsoft.com/office/drawing/2014/main" id="{0398BF89-A722-7619-7CFA-2BD606BB058E}"/>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1" name="Text Placeholder 13">
            <a:extLst>
              <a:ext uri="{FF2B5EF4-FFF2-40B4-BE49-F238E27FC236}">
                <a16:creationId xmlns:a16="http://schemas.microsoft.com/office/drawing/2014/main" id="{93DC60BA-9DFA-C07D-7384-92C7627E939A}"/>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297307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ith Bullets/Oth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p:txBody>
          <a:bodyPr/>
          <a:lstStyle/>
          <a:p>
            <a:r>
              <a:rPr lang="en-US"/>
              <a:t>Slide Title</a:t>
            </a:r>
          </a:p>
        </p:txBody>
      </p:sp>
      <p:cxnSp>
        <p:nvCxnSpPr>
          <p:cNvPr id="6" name="Straight Connector 5">
            <a:extLst>
              <a:ext uri="{FF2B5EF4-FFF2-40B4-BE49-F238E27FC236}">
                <a16:creationId xmlns:a16="http://schemas.microsoft.com/office/drawing/2014/main" id="{4875628F-442E-86E8-4A21-5F1B87199E67}"/>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851BCA8-F767-0F68-42C1-DE2519777E9D}"/>
              </a:ext>
            </a:extLst>
          </p:cNvPr>
          <p:cNvSpPr>
            <a:spLocks noGrp="1"/>
          </p:cNvSpPr>
          <p:nvPr>
            <p:ph sz="half" idx="1"/>
          </p:nvPr>
        </p:nvSpPr>
        <p:spPr>
          <a:xfrm>
            <a:off x="304798" y="1234440"/>
            <a:ext cx="5029200" cy="5092795"/>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8" name="Content Placeholder 2">
            <a:extLst>
              <a:ext uri="{FF2B5EF4-FFF2-40B4-BE49-F238E27FC236}">
                <a16:creationId xmlns:a16="http://schemas.microsoft.com/office/drawing/2014/main" id="{829C7611-3E37-7642-4323-29D56ABBCC1F}"/>
              </a:ext>
            </a:extLst>
          </p:cNvPr>
          <p:cNvSpPr>
            <a:spLocks noGrp="1"/>
          </p:cNvSpPr>
          <p:nvPr>
            <p:ph sz="half" idx="13"/>
          </p:nvPr>
        </p:nvSpPr>
        <p:spPr>
          <a:xfrm>
            <a:off x="6400800" y="1234440"/>
            <a:ext cx="5029200" cy="5092795"/>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11" name="Slide Number Placeholder 3">
            <a:extLst>
              <a:ext uri="{FF2B5EF4-FFF2-40B4-BE49-F238E27FC236}">
                <a16:creationId xmlns:a16="http://schemas.microsoft.com/office/drawing/2014/main" id="{0D325BAB-8EE3-1FC2-7535-5D65E511AA1C}"/>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3" name="Text Placeholder 13">
            <a:extLst>
              <a:ext uri="{FF2B5EF4-FFF2-40B4-BE49-F238E27FC236}">
                <a16:creationId xmlns:a16="http://schemas.microsoft.com/office/drawing/2014/main" id="{9CA49F6A-8108-A7F5-F49E-9434550D88F6}"/>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2569000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and Two Bullets/Oth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a:xfrm>
            <a:off x="304800" y="0"/>
            <a:ext cx="5791200" cy="1371150"/>
          </a:xfrm>
        </p:spPr>
        <p:txBody>
          <a:bodyPr/>
          <a:lstStyle/>
          <a:p>
            <a:r>
              <a:rPr lang="en-US"/>
              <a:t>Slide Title</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hasCustomPrompt="1"/>
          </p:nvPr>
        </p:nvSpPr>
        <p:spPr>
          <a:xfrm>
            <a:off x="304800" y="1473156"/>
            <a:ext cx="5791199" cy="640080"/>
          </a:xfrm>
          <a:prstGeom prst="rect">
            <a:avLst/>
          </a:prstGeom>
        </p:spPr>
        <p:txBody>
          <a:bodyPr bIns="45720" anchor="ctr" anchorCtr="0">
            <a:normAutofit/>
          </a:bodyPr>
          <a:lstStyle>
            <a:lvl1pPr>
              <a:defRPr sz="2000" b="1" i="0" cap="all" baseline="0">
                <a:solidFill>
                  <a:schemeClr val="bg2"/>
                </a:solidFill>
                <a:latin typeface="Calibri" panose="020F0502020204030204" pitchFamily="34" charset="0"/>
              </a:defRPr>
            </a:lvl1pPr>
          </a:lstStyle>
          <a:p>
            <a:pPr lvl="0"/>
            <a:r>
              <a:rPr lang="en-US"/>
              <a:t>subtitle</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2194560"/>
            <a:ext cx="5791200" cy="4082332"/>
          </a:xfrm>
          <a:prstGeom prst="rect">
            <a:avLst/>
          </a:prstGeom>
        </p:spPr>
        <p:txBody>
          <a:bodyPr/>
          <a:lstStyle>
            <a:lvl1pPr marL="194310" indent="-192024">
              <a:buClr>
                <a:srgbClr val="FF6000"/>
              </a:buClr>
              <a:buSzPct val="60000"/>
              <a:buFont typeface="System Font Regular"/>
              <a:buChar char="➤"/>
              <a:defRPr/>
            </a:lvl1pPr>
            <a:lvl2pPr marL="411480" indent="-192024">
              <a:buClr>
                <a:srgbClr val="0065A4"/>
              </a:buClr>
              <a:buSzPct val="100000"/>
              <a:buFont typeface="Arial" panose="020B0604020202020204" pitchFamily="34" charset="0"/>
              <a:buChar char="•"/>
              <a:defRPr sz="1600"/>
            </a:lvl2pPr>
            <a:lvl3pPr marL="576072" indent="-137160">
              <a:buClr>
                <a:srgbClr val="0065A4"/>
              </a:buClr>
              <a:buSzPct val="100000"/>
              <a:buFont typeface="Arial" panose="020B0604020202020204" pitchFamily="34" charset="0"/>
              <a:buChar char="•"/>
              <a:defRPr sz="1400"/>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381749" y="353974"/>
            <a:ext cx="5505449" cy="5932526"/>
          </a:xfrm>
          <a:prstGeom prst="rect">
            <a:avLst/>
          </a:prstGeom>
        </p:spPr>
        <p:txBody>
          <a:bodyPr/>
          <a:lstStyle>
            <a:lvl1pPr marL="194310" indent="-192024">
              <a:buClr>
                <a:srgbClr val="FF6000"/>
              </a:buClr>
              <a:buSzPct val="60000"/>
              <a:buFont typeface="System Font Regular"/>
              <a:buChar char="➤"/>
              <a:defRPr/>
            </a:lvl1pPr>
            <a:lvl2pPr marL="411480" indent="-192024">
              <a:buClr>
                <a:srgbClr val="0065A4"/>
              </a:buClr>
              <a:buSzPct val="100000"/>
              <a:buFont typeface="Arial" panose="020B0604020202020204" pitchFamily="34" charset="0"/>
              <a:buChar char="•"/>
              <a:defRPr/>
            </a:lvl2pPr>
            <a:lvl3pPr marL="576072" indent="-137160">
              <a:buClr>
                <a:srgbClr val="0065A4"/>
              </a:buClr>
              <a:buSzPct val="100000"/>
              <a:buFont typeface="Arial" panose="020B0604020202020204" pitchFamily="34" charset="0"/>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DFC59B38-1987-7596-DE9A-A99DD8138D59}"/>
              </a:ext>
            </a:extLst>
          </p:cNvPr>
          <p:cNvCxnSpPr>
            <a:cxnSpLocks/>
          </p:cNvCxnSpPr>
          <p:nvPr userDrawn="1"/>
        </p:nvCxnSpPr>
        <p:spPr>
          <a:xfrm flipV="1">
            <a:off x="304800" y="1371150"/>
            <a:ext cx="5791200" cy="11074"/>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763A0E52-ED44-9558-21A9-A9B87906D31F}"/>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1" name="Text Placeholder 13">
            <a:extLst>
              <a:ext uri="{FF2B5EF4-FFF2-40B4-BE49-F238E27FC236}">
                <a16:creationId xmlns:a16="http://schemas.microsoft.com/office/drawing/2014/main" id="{3C63F0D7-7D26-6299-D852-2BDC94DBB580}"/>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279950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and Bullets/Other">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7BEF228-23CD-7B43-F583-FC3F830CD0FF}"/>
              </a:ext>
            </a:extLst>
          </p:cNvPr>
          <p:cNvSpPr>
            <a:spLocks noGrp="1"/>
          </p:cNvSpPr>
          <p:nvPr>
            <p:ph type="pic" idx="17" hasCustomPrompt="1"/>
          </p:nvPr>
        </p:nvSpPr>
        <p:spPr>
          <a:xfrm>
            <a:off x="7620000" y="-2"/>
            <a:ext cx="4572000" cy="6431967"/>
          </a:xfrm>
          <a:prstGeom prst="rect">
            <a:avLst/>
          </a:prstGeom>
          <a:blipFill>
            <a:blip r:embed="rId2"/>
            <a:stretch>
              <a:fillRect b="-7251"/>
            </a:stretch>
          </a:blipFill>
        </p:spPr>
        <p:txBody>
          <a:bodyPr lIns="0" tIns="0" rIns="0" bIns="0" anchor="ctr" anchorCtr="1"/>
          <a:lstStyle>
            <a:lvl1pPr marL="0" indent="0" algn="ctr">
              <a:buNone/>
              <a:defRPr sz="2400" b="1" baseline="0">
                <a:solidFill>
                  <a:srgbClr val="FF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365760" rtl="0" eaLnBrk="1" fontAlgn="auto" latinLnBrk="0" hangingPunct="1">
              <a:lnSpc>
                <a:spcPct val="90000"/>
              </a:lnSpc>
              <a:spcBef>
                <a:spcPts val="1000"/>
              </a:spcBef>
              <a:spcAft>
                <a:spcPts val="10"/>
              </a:spcAft>
              <a:buClrTx/>
              <a:buSzTx/>
              <a:buFontTx/>
              <a:buNone/>
              <a:tabLst/>
              <a:defRPr/>
            </a:pPr>
            <a:r>
              <a:rPr lang="en-US"/>
              <a:t>CLICK ICON TO CHANGE PICTURE</a:t>
            </a:r>
          </a:p>
        </p:txBody>
      </p:sp>
      <p:cxnSp>
        <p:nvCxnSpPr>
          <p:cNvPr id="8" name="Straight Connector 7">
            <a:extLst>
              <a:ext uri="{FF2B5EF4-FFF2-40B4-BE49-F238E27FC236}">
                <a16:creationId xmlns:a16="http://schemas.microsoft.com/office/drawing/2014/main" id="{2D92FE15-AE06-C6D8-888A-9BB13880221C}"/>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a:xfrm>
            <a:off x="304801" y="1"/>
            <a:ext cx="6705596" cy="997660"/>
          </a:xfrm>
        </p:spPr>
        <p:txBody>
          <a:bodyPr/>
          <a:lstStyle/>
          <a:p>
            <a:r>
              <a:rPr lang="en-US"/>
              <a:t>Slide Title</a:t>
            </a:r>
          </a:p>
        </p:txBody>
      </p:sp>
      <p:sp>
        <p:nvSpPr>
          <p:cNvPr id="7" name="Text Placeholder 8">
            <a:extLst>
              <a:ext uri="{FF2B5EF4-FFF2-40B4-BE49-F238E27FC236}">
                <a16:creationId xmlns:a16="http://schemas.microsoft.com/office/drawing/2014/main" id="{F039D9D8-1A05-B394-950E-7B6056D3823A}"/>
              </a:ext>
            </a:extLst>
          </p:cNvPr>
          <p:cNvSpPr>
            <a:spLocks noGrp="1"/>
          </p:cNvSpPr>
          <p:nvPr>
            <p:ph type="body" sz="quarter" idx="14" hasCustomPrompt="1"/>
          </p:nvPr>
        </p:nvSpPr>
        <p:spPr>
          <a:xfrm>
            <a:off x="304798" y="1143000"/>
            <a:ext cx="6705600" cy="640080"/>
          </a:xfrm>
          <a:prstGeom prst="rect">
            <a:avLst/>
          </a:prstGeom>
        </p:spPr>
        <p:txBody>
          <a:bodyPr bIns="45720" anchor="ctr" anchorCtr="0">
            <a:normAutofit/>
          </a:bodyPr>
          <a:lstStyle>
            <a:lvl1pPr>
              <a:defRPr sz="2000" b="1" i="0" cap="all" baseline="0">
                <a:solidFill>
                  <a:schemeClr val="bg2"/>
                </a:solidFill>
                <a:latin typeface="Calibri" panose="020F0502020204030204" pitchFamily="34" charset="0"/>
              </a:defRPr>
            </a:lvl1pPr>
          </a:lstStyle>
          <a:p>
            <a:pPr lvl="0"/>
            <a:r>
              <a:rPr lang="en-US"/>
              <a:t>subtitle</a:t>
            </a:r>
          </a:p>
        </p:txBody>
      </p:sp>
      <p:sp>
        <p:nvSpPr>
          <p:cNvPr id="9" name="Content Placeholder 2">
            <a:extLst>
              <a:ext uri="{FF2B5EF4-FFF2-40B4-BE49-F238E27FC236}">
                <a16:creationId xmlns:a16="http://schemas.microsoft.com/office/drawing/2014/main" id="{E501B4BA-2920-7F17-C69D-CD3C119ABC69}"/>
              </a:ext>
            </a:extLst>
          </p:cNvPr>
          <p:cNvSpPr>
            <a:spLocks noGrp="1"/>
          </p:cNvSpPr>
          <p:nvPr>
            <p:ph sz="half" idx="1"/>
          </p:nvPr>
        </p:nvSpPr>
        <p:spPr>
          <a:xfrm>
            <a:off x="304797" y="1862985"/>
            <a:ext cx="6705599" cy="4375705"/>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60000"/>
              <a:buFont typeface="System Font Regular"/>
              <a:buChar char="➤"/>
              <a:defRPr sz="1600" b="0" i="0">
                <a:latin typeface="Calibri" panose="020F0502020204030204" pitchFamily="34" charset="0"/>
                <a:cs typeface="Calibri" panose="020F0502020204030204" pitchFamily="34" charset="0"/>
              </a:defRPr>
            </a:lvl2pPr>
            <a:lvl3pPr marL="576072" indent="-137160">
              <a:buClr>
                <a:srgbClr val="0065A4"/>
              </a:buClr>
              <a:buSzPct val="60000"/>
              <a:buFont typeface="System Font Regular"/>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12" name="Slide Number Placeholder 3">
            <a:extLst>
              <a:ext uri="{FF2B5EF4-FFF2-40B4-BE49-F238E27FC236}">
                <a16:creationId xmlns:a16="http://schemas.microsoft.com/office/drawing/2014/main" id="{DA1C566C-24CA-1468-4816-D8CB8CA4DFCE}"/>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4" name="Text Placeholder 13">
            <a:extLst>
              <a:ext uri="{FF2B5EF4-FFF2-40B4-BE49-F238E27FC236}">
                <a16:creationId xmlns:a16="http://schemas.microsoft.com/office/drawing/2014/main" id="{1C4A743B-5630-E24F-5BBC-695E2D482FB2}"/>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3045383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ark Blue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hasCustomPrompt="1"/>
          </p:nvPr>
        </p:nvSpPr>
        <p:spPr/>
        <p:txBody>
          <a:bodyPr/>
          <a:lstStyle/>
          <a:p>
            <a:r>
              <a:rPr lang="en-US"/>
              <a:t>Divider Slide Copy Here</a:t>
            </a:r>
          </a:p>
        </p:txBody>
      </p:sp>
    </p:spTree>
    <p:extLst>
      <p:ext uri="{BB962C8B-B14F-4D97-AF65-F5344CB8AC3E}">
        <p14:creationId xmlns:p14="http://schemas.microsoft.com/office/powerpoint/2010/main" val="102726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E738-8CC8-8BA4-9141-4C8544DB7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E5F28-E0DE-9EED-BEBA-BAE797219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B6D5E-C239-BD88-1B5D-864EE6613D72}"/>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B0902A01-05CE-A273-EF42-48F600476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CD9D9-D87F-0DEC-5CBA-D199BC5FC256}"/>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1334821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12373" y="-7049"/>
            <a:ext cx="11104214" cy="1029692"/>
          </a:xfrm>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16E98BC5-FE42-596C-77A8-B83212F7E88A}"/>
              </a:ext>
            </a:extLst>
          </p:cNvPr>
          <p:cNvSpPr>
            <a:spLocks noGrp="1"/>
          </p:cNvSpPr>
          <p:nvPr>
            <p:ph type="sldNum" sz="quarter" idx="18"/>
          </p:nvPr>
        </p:nvSpPr>
        <p:spPr>
          <a:xfrm>
            <a:off x="10978828" y="6521125"/>
            <a:ext cx="908370" cy="481584"/>
          </a:xfrm>
          <a:prstGeom prst="rect">
            <a:avLst/>
          </a:prstGeom>
        </p:spPr>
        <p:txBody>
          <a:bodyPr/>
          <a:lstStyle>
            <a:lvl1pPr>
              <a:defRPr sz="1600">
                <a:solidFill>
                  <a:schemeClr val="bg1"/>
                </a:solidFill>
              </a:defRPr>
            </a:lvl1pPr>
          </a:lstStyle>
          <a:p>
            <a:fld id="{0AC2BC87-4361-314E-9E2D-FB20DAC6245B}" type="slidenum">
              <a:rPr lang="en-US" smtClean="0"/>
              <a:pPr/>
              <a:t>‹#›</a:t>
            </a:fld>
            <a:endParaRPr lang="en-US"/>
          </a:p>
        </p:txBody>
      </p:sp>
      <p:sp>
        <p:nvSpPr>
          <p:cNvPr id="4" name="Content Placeholder 2">
            <a:extLst>
              <a:ext uri="{FF2B5EF4-FFF2-40B4-BE49-F238E27FC236}">
                <a16:creationId xmlns:a16="http://schemas.microsoft.com/office/drawing/2014/main" id="{AF95DE86-3B63-6999-E240-C36AA78B1C22}"/>
              </a:ext>
            </a:extLst>
          </p:cNvPr>
          <p:cNvSpPr>
            <a:spLocks noGrp="1"/>
          </p:cNvSpPr>
          <p:nvPr>
            <p:ph sz="half" idx="1"/>
          </p:nvPr>
        </p:nvSpPr>
        <p:spPr>
          <a:xfrm>
            <a:off x="304798" y="1234441"/>
            <a:ext cx="11582400" cy="4909985"/>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505206" indent="-285750">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724662" indent="-28575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D144F052-A061-72AE-DD3B-5FB85EF144C9}"/>
              </a:ext>
            </a:extLst>
          </p:cNvPr>
          <p:cNvSpPr>
            <a:spLocks noGrp="1"/>
          </p:cNvSpPr>
          <p:nvPr>
            <p:ph type="body" sz="quarter" idx="50" hasCustomPrompt="1"/>
          </p:nvPr>
        </p:nvSpPr>
        <p:spPr>
          <a:xfrm>
            <a:off x="743362" y="6398575"/>
            <a:ext cx="10171837" cy="454025"/>
          </a:xfrm>
          <a:prstGeom prst="rect">
            <a:avLst/>
          </a:prstGeom>
        </p:spPr>
        <p:txBody>
          <a:bodyPr tIns="0" bIns="0" anchor="ctr"/>
          <a:lstStyle>
            <a:lvl1pPr algn="l">
              <a:lnSpc>
                <a:spcPct val="100000"/>
              </a:lnSpc>
              <a:spcBef>
                <a:spcPts val="0"/>
              </a:spcBef>
              <a:spcAft>
                <a:spcPts val="0"/>
              </a:spcAft>
              <a:defRPr sz="1000" b="1" i="0">
                <a:solidFill>
                  <a:schemeClr val="accent5"/>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3703747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with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0DCA4F9-E07B-34CB-4A8A-C296205AF3E8}"/>
              </a:ext>
            </a:extLst>
          </p:cNvPr>
          <p:cNvSpPr>
            <a:spLocks noGrp="1"/>
          </p:cNvSpPr>
          <p:nvPr>
            <p:ph type="pic" sz="quarter" idx="14"/>
          </p:nvPr>
        </p:nvSpPr>
        <p:spPr>
          <a:xfrm>
            <a:off x="7581900" y="4618"/>
            <a:ext cx="4614573" cy="6789000"/>
          </a:xfrm>
          <a:prstGeom prst="rect">
            <a:avLst/>
          </a:prstGeom>
          <a:blipFill>
            <a:blip r:embed="rId2"/>
            <a:stretch>
              <a:fillRect/>
            </a:stretch>
          </a:blipFill>
        </p:spPr>
        <p:txBody>
          <a:bodyPr/>
          <a:lstStyle>
            <a:lvl1pPr algn="ctr">
              <a:defRPr sz="2000" baseline="0">
                <a:solidFill>
                  <a:srgbClr val="FFFF00"/>
                </a:solidFill>
              </a:defRPr>
            </a:lvl1pPr>
          </a:lstStyle>
          <a:p>
            <a:endParaRPr lang="en-US"/>
          </a:p>
          <a:p>
            <a:endParaRPr lang="en-US"/>
          </a:p>
          <a:p>
            <a:endParaRPr lang="en-US"/>
          </a:p>
          <a:p>
            <a:endParaRPr lang="en-US"/>
          </a:p>
          <a:p>
            <a:r>
              <a:rPr lang="en-US"/>
              <a:t>Click Icon to </a:t>
            </a:r>
            <a:br>
              <a:rPr lang="en-US"/>
            </a:br>
            <a:r>
              <a:rPr lang="en-US"/>
              <a:t>Change </a:t>
            </a:r>
            <a:br>
              <a:rPr lang="en-US"/>
            </a:br>
            <a:r>
              <a:rPr lang="en-US"/>
              <a:t>Picture</a:t>
            </a:r>
          </a:p>
        </p:txBody>
      </p:sp>
      <p:sp>
        <p:nvSpPr>
          <p:cNvPr id="3" name="Date Placeholder 2">
            <a:extLst>
              <a:ext uri="{FF2B5EF4-FFF2-40B4-BE49-F238E27FC236}">
                <a16:creationId xmlns:a16="http://schemas.microsoft.com/office/drawing/2014/main" id="{929CDB37-CE69-2B90-FDE9-2382150F3349}"/>
              </a:ext>
            </a:extLst>
          </p:cNvPr>
          <p:cNvSpPr>
            <a:spLocks noGrp="1"/>
          </p:cNvSpPr>
          <p:nvPr>
            <p:ph type="dt" sz="half" idx="10"/>
          </p:nvPr>
        </p:nvSpPr>
        <p:spPr/>
        <p:txBody>
          <a:bodyPr/>
          <a:lstStyle/>
          <a:p>
            <a:endParaRPr lang="en-US"/>
          </a:p>
        </p:txBody>
      </p:sp>
      <p:sp>
        <p:nvSpPr>
          <p:cNvPr id="27" name="Text Placeholder 26">
            <a:extLst>
              <a:ext uri="{FF2B5EF4-FFF2-40B4-BE49-F238E27FC236}">
                <a16:creationId xmlns:a16="http://schemas.microsoft.com/office/drawing/2014/main" id="{2DB0E249-2550-C753-0757-1444EF20A7E3}"/>
              </a:ext>
            </a:extLst>
          </p:cNvPr>
          <p:cNvSpPr>
            <a:spLocks noGrp="1"/>
          </p:cNvSpPr>
          <p:nvPr>
            <p:ph type="body" sz="quarter" idx="15" hasCustomPrompt="1"/>
          </p:nvPr>
        </p:nvSpPr>
        <p:spPr>
          <a:xfrm>
            <a:off x="-9815" y="4744684"/>
            <a:ext cx="12201815" cy="2048934"/>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a:defRPr sz="200">
                <a:solidFill>
                  <a:schemeClr val="bg1"/>
                </a:solidFill>
              </a:defRPr>
            </a:lvl1pPr>
            <a:lvl2pPr>
              <a:defRPr sz="2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  </a:t>
            </a:r>
          </a:p>
        </p:txBody>
      </p:sp>
      <p:sp>
        <p:nvSpPr>
          <p:cNvPr id="7" name="Rectangle 6">
            <a:extLst>
              <a:ext uri="{FF2B5EF4-FFF2-40B4-BE49-F238E27FC236}">
                <a16:creationId xmlns:a16="http://schemas.microsoft.com/office/drawing/2014/main" id="{86902248-49B1-F1E9-E3EB-90D525C5BBA0}"/>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80B4102-4F52-5F98-E9E5-FF58320FCA52}"/>
              </a:ext>
            </a:extLst>
          </p:cNvPr>
          <p:cNvSpPr>
            <a:spLocks noGrp="1"/>
          </p:cNvSpPr>
          <p:nvPr>
            <p:ph type="title" hasCustomPrompt="1"/>
          </p:nvPr>
        </p:nvSpPr>
        <p:spPr>
          <a:xfrm>
            <a:off x="833628" y="1753228"/>
            <a:ext cx="6028152" cy="1670103"/>
          </a:xfrm>
          <a:prstGeom prst="rect">
            <a:avLst/>
          </a:prstGeom>
        </p:spPr>
        <p:txBody>
          <a:bodyPr lIns="0" tIns="0" rIns="0" bIns="0" anchor="b"/>
          <a:lstStyle/>
          <a:p>
            <a:r>
              <a:rPr lang="en-US"/>
              <a:t>Presentation Title Here</a:t>
            </a:r>
          </a:p>
        </p:txBody>
      </p:sp>
      <p:sp>
        <p:nvSpPr>
          <p:cNvPr id="8" name="Text Placeholder 8">
            <a:extLst>
              <a:ext uri="{FF2B5EF4-FFF2-40B4-BE49-F238E27FC236}">
                <a16:creationId xmlns:a16="http://schemas.microsoft.com/office/drawing/2014/main" id="{C83404DB-C51C-DA49-2408-BA4F6214DCF7}"/>
              </a:ext>
            </a:extLst>
          </p:cNvPr>
          <p:cNvSpPr>
            <a:spLocks noGrp="1"/>
          </p:cNvSpPr>
          <p:nvPr>
            <p:ph type="body" sz="quarter" idx="13" hasCustomPrompt="1"/>
          </p:nvPr>
        </p:nvSpPr>
        <p:spPr>
          <a:xfrm>
            <a:off x="833627" y="3604406"/>
            <a:ext cx="6028151" cy="914400"/>
          </a:xfrm>
          <a:prstGeom prst="rect">
            <a:avLst/>
          </a:prstGeom>
        </p:spPr>
        <p:txBody>
          <a:bodyPr lIns="0" tIns="0" rIns="0" bIns="0" anchor="t" anchorCtr="0"/>
          <a:lstStyle>
            <a:lvl1pPr>
              <a:defRPr sz="2000"/>
            </a:lvl1pPr>
          </a:lstStyle>
          <a:p>
            <a:pPr lvl="0"/>
            <a:r>
              <a:rPr lang="en-US"/>
              <a:t>Subtitle goes here</a:t>
            </a:r>
          </a:p>
        </p:txBody>
      </p:sp>
      <p:sp>
        <p:nvSpPr>
          <p:cNvPr id="10" name="Text Placeholder 13">
            <a:extLst>
              <a:ext uri="{FF2B5EF4-FFF2-40B4-BE49-F238E27FC236}">
                <a16:creationId xmlns:a16="http://schemas.microsoft.com/office/drawing/2014/main" id="{2D0E7040-85F7-6AED-9C5A-F0D2CDE8ACD6}"/>
              </a:ext>
            </a:extLst>
          </p:cNvPr>
          <p:cNvSpPr>
            <a:spLocks noGrp="1"/>
          </p:cNvSpPr>
          <p:nvPr>
            <p:ph type="body" sz="quarter" idx="16" hasCustomPrompt="1"/>
          </p:nvPr>
        </p:nvSpPr>
        <p:spPr>
          <a:xfrm>
            <a:off x="833628" y="6433254"/>
            <a:ext cx="6028150" cy="379314"/>
          </a:xfrm>
          <a:prstGeom prst="rect">
            <a:avLst/>
          </a:prstGeom>
        </p:spPr>
        <p:txBody>
          <a:bodyPr lIns="0" rIns="0"/>
          <a:lstStyle>
            <a:lvl1pPr>
              <a:defRPr sz="1000" cap="none">
                <a:solidFill>
                  <a:schemeClr val="bg1"/>
                </a:solidFill>
              </a:defRPr>
            </a:lvl1pPr>
          </a:lstStyle>
          <a:p>
            <a:pPr lvl="0"/>
            <a:r>
              <a:rPr lang="en-US"/>
              <a:t>Footer copy here</a:t>
            </a:r>
          </a:p>
        </p:txBody>
      </p:sp>
    </p:spTree>
    <p:extLst>
      <p:ext uri="{BB962C8B-B14F-4D97-AF65-F5344CB8AC3E}">
        <p14:creationId xmlns:p14="http://schemas.microsoft.com/office/powerpoint/2010/main" val="1201914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with Large Cop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9CDB37-CE69-2B90-FDE9-2382150F3349}"/>
              </a:ext>
            </a:extLst>
          </p:cNvPr>
          <p:cNvSpPr>
            <a:spLocks noGrp="1"/>
          </p:cNvSpPr>
          <p:nvPr>
            <p:ph type="dt" sz="half" idx="10"/>
          </p:nvPr>
        </p:nvSpPr>
        <p:spPr/>
        <p:txBody>
          <a:bodyPr/>
          <a:lstStyle/>
          <a:p>
            <a:endParaRPr lang="en-US"/>
          </a:p>
        </p:txBody>
      </p:sp>
      <p:sp>
        <p:nvSpPr>
          <p:cNvPr id="27" name="Text Placeholder 26">
            <a:extLst>
              <a:ext uri="{FF2B5EF4-FFF2-40B4-BE49-F238E27FC236}">
                <a16:creationId xmlns:a16="http://schemas.microsoft.com/office/drawing/2014/main" id="{2DB0E249-2550-C753-0757-1444EF20A7E3}"/>
              </a:ext>
            </a:extLst>
          </p:cNvPr>
          <p:cNvSpPr>
            <a:spLocks noGrp="1"/>
          </p:cNvSpPr>
          <p:nvPr>
            <p:ph type="body" sz="quarter" idx="15" hasCustomPrompt="1"/>
          </p:nvPr>
        </p:nvSpPr>
        <p:spPr>
          <a:xfrm>
            <a:off x="-9815" y="4744684"/>
            <a:ext cx="12201815" cy="2048934"/>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sz="200">
                <a:solidFill>
                  <a:schemeClr val="bg1"/>
                </a:solidFill>
              </a:defRPr>
            </a:lvl1pPr>
            <a:lvl2pPr>
              <a:defRPr sz="2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  </a:t>
            </a:r>
          </a:p>
        </p:txBody>
      </p:sp>
      <p:sp>
        <p:nvSpPr>
          <p:cNvPr id="7" name="Rectangle 6">
            <a:extLst>
              <a:ext uri="{FF2B5EF4-FFF2-40B4-BE49-F238E27FC236}">
                <a16:creationId xmlns:a16="http://schemas.microsoft.com/office/drawing/2014/main" id="{86902248-49B1-F1E9-E3EB-90D525C5BBA0}"/>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80B4102-4F52-5F98-E9E5-FF58320FCA52}"/>
              </a:ext>
            </a:extLst>
          </p:cNvPr>
          <p:cNvSpPr>
            <a:spLocks noGrp="1"/>
          </p:cNvSpPr>
          <p:nvPr>
            <p:ph type="title" hasCustomPrompt="1"/>
          </p:nvPr>
        </p:nvSpPr>
        <p:spPr>
          <a:xfrm>
            <a:off x="833627" y="1298222"/>
            <a:ext cx="10325439" cy="2125109"/>
          </a:xfrm>
          <a:prstGeom prst="rect">
            <a:avLst/>
          </a:prstGeom>
        </p:spPr>
        <p:txBody>
          <a:bodyPr lIns="0" tIns="0" rIns="0" bIns="0" anchor="b"/>
          <a:lstStyle/>
          <a:p>
            <a:r>
              <a:rPr lang="en-US"/>
              <a:t>Presentation Title Here</a:t>
            </a:r>
          </a:p>
        </p:txBody>
      </p:sp>
      <p:sp>
        <p:nvSpPr>
          <p:cNvPr id="8" name="Text Placeholder 8">
            <a:extLst>
              <a:ext uri="{FF2B5EF4-FFF2-40B4-BE49-F238E27FC236}">
                <a16:creationId xmlns:a16="http://schemas.microsoft.com/office/drawing/2014/main" id="{C83404DB-C51C-DA49-2408-BA4F6214DCF7}"/>
              </a:ext>
            </a:extLst>
          </p:cNvPr>
          <p:cNvSpPr>
            <a:spLocks noGrp="1"/>
          </p:cNvSpPr>
          <p:nvPr>
            <p:ph type="body" sz="quarter" idx="13" hasCustomPrompt="1"/>
          </p:nvPr>
        </p:nvSpPr>
        <p:spPr>
          <a:xfrm>
            <a:off x="833627" y="3604406"/>
            <a:ext cx="10325439" cy="914400"/>
          </a:xfrm>
          <a:prstGeom prst="rect">
            <a:avLst/>
          </a:prstGeom>
        </p:spPr>
        <p:txBody>
          <a:bodyPr lIns="0" tIns="0" rIns="0" bIns="0" anchor="t" anchorCtr="0"/>
          <a:lstStyle>
            <a:lvl1pPr>
              <a:defRPr sz="2000"/>
            </a:lvl1pPr>
          </a:lstStyle>
          <a:p>
            <a:pPr lvl="0"/>
            <a:r>
              <a:rPr lang="en-US"/>
              <a:t>Subtitle goes here</a:t>
            </a:r>
          </a:p>
        </p:txBody>
      </p:sp>
      <p:sp>
        <p:nvSpPr>
          <p:cNvPr id="10" name="Text Placeholder 13">
            <a:extLst>
              <a:ext uri="{FF2B5EF4-FFF2-40B4-BE49-F238E27FC236}">
                <a16:creationId xmlns:a16="http://schemas.microsoft.com/office/drawing/2014/main" id="{2D0E7040-85F7-6AED-9C5A-F0D2CDE8ACD6}"/>
              </a:ext>
            </a:extLst>
          </p:cNvPr>
          <p:cNvSpPr>
            <a:spLocks noGrp="1"/>
          </p:cNvSpPr>
          <p:nvPr>
            <p:ph type="body" sz="quarter" idx="16" hasCustomPrompt="1"/>
          </p:nvPr>
        </p:nvSpPr>
        <p:spPr>
          <a:xfrm>
            <a:off x="833628" y="6433254"/>
            <a:ext cx="6028150" cy="379314"/>
          </a:xfrm>
          <a:prstGeom prst="rect">
            <a:avLst/>
          </a:prstGeom>
        </p:spPr>
        <p:txBody>
          <a:bodyPr lIns="0" rIns="0"/>
          <a:lstStyle>
            <a:lvl1pPr>
              <a:defRPr sz="1000" cap="none">
                <a:solidFill>
                  <a:schemeClr val="bg1"/>
                </a:solidFill>
              </a:defRPr>
            </a:lvl1pPr>
          </a:lstStyle>
          <a:p>
            <a:pPr lvl="0"/>
            <a:r>
              <a:rPr lang="en-US"/>
              <a:t>Footer copy here</a:t>
            </a:r>
          </a:p>
        </p:txBody>
      </p:sp>
    </p:spTree>
    <p:extLst>
      <p:ext uri="{BB962C8B-B14F-4D97-AF65-F5344CB8AC3E}">
        <p14:creationId xmlns:p14="http://schemas.microsoft.com/office/powerpoint/2010/main" val="280530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r>
              <a:rPr lang="en-US"/>
              <a:t>MassCEC</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076334"/>
            <a:ext cx="11582400" cy="704841"/>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781174"/>
            <a:ext cx="11582400" cy="4391019"/>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789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89359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Blue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hasCustomPrompt="1"/>
          </p:nvPr>
        </p:nvSpPr>
        <p:spPr/>
        <p:txBody>
          <a:bodyPr/>
          <a:lstStyle/>
          <a:p>
            <a:r>
              <a:rPr lang="en-US"/>
              <a:t>Divider Slide Copy Here</a:t>
            </a:r>
          </a:p>
        </p:txBody>
      </p:sp>
    </p:spTree>
    <p:extLst>
      <p:ext uri="{BB962C8B-B14F-4D97-AF65-F5344CB8AC3E}">
        <p14:creationId xmlns:p14="http://schemas.microsoft.com/office/powerpoint/2010/main" val="3420114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Blue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hasCustomPrompt="1"/>
          </p:nvPr>
        </p:nvSpPr>
        <p:spPr/>
        <p:txBody>
          <a:bodyPr/>
          <a:lstStyle/>
          <a:p>
            <a:r>
              <a:rPr lang="en-US"/>
              <a:t>Divider Slide Copy Here</a:t>
            </a:r>
          </a:p>
        </p:txBody>
      </p:sp>
    </p:spTree>
    <p:extLst>
      <p:ext uri="{BB962C8B-B14F-4D97-AF65-F5344CB8AC3E}">
        <p14:creationId xmlns:p14="http://schemas.microsoft.com/office/powerpoint/2010/main" val="25761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e Content with Bullets/Oth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BBAAB4F-AB4A-79B3-49FE-5A23274DB86E}"/>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808574F3-E308-AE43-B851-BED778C12DCF}"/>
              </a:ext>
            </a:extLst>
          </p:cNvPr>
          <p:cNvSpPr>
            <a:spLocks noGrp="1"/>
          </p:cNvSpPr>
          <p:nvPr>
            <p:ph sz="half" idx="13"/>
          </p:nvPr>
        </p:nvSpPr>
        <p:spPr>
          <a:xfrm>
            <a:off x="304798" y="1234442"/>
            <a:ext cx="11582400" cy="4894934"/>
          </a:xfrm>
          <a:prstGeom prst="rect">
            <a:avLst/>
          </a:prstGeom>
        </p:spPr>
        <p:txBody>
          <a:bodyPr/>
          <a:lstStyle>
            <a:lvl1pPr marL="194310" indent="-192024">
              <a:buClr>
                <a:srgbClr val="FF6000"/>
              </a:buClr>
              <a:buSzPct val="60000"/>
              <a:buFont typeface="System Font Regular"/>
              <a:buChar char="➤"/>
              <a:defRPr b="0" i="0">
                <a:latin typeface="Calibri" panose="020F0502020204030204" pitchFamily="34" charset="0"/>
                <a:cs typeface="Calibri" panose="020F0502020204030204" pitchFamily="34" charset="0"/>
              </a:defRPr>
            </a:lvl1pPr>
            <a:lvl2pPr marL="411480" indent="-192024">
              <a:buClr>
                <a:srgbClr val="0065A4"/>
              </a:buClr>
              <a:buSzPct val="100000"/>
              <a:buFont typeface="Arial" panose="020B0604020202020204" pitchFamily="34" charset="0"/>
              <a:buChar char="•"/>
              <a:defRPr sz="1600" b="0" i="0">
                <a:latin typeface="Calibri" panose="020F0502020204030204" pitchFamily="34" charset="0"/>
                <a:cs typeface="Calibri" panose="020F0502020204030204" pitchFamily="34" charset="0"/>
              </a:defRPr>
            </a:lvl2pPr>
            <a:lvl3pPr marL="576072" indent="-137160">
              <a:buClr>
                <a:srgbClr val="0065A4"/>
              </a:buClr>
              <a:buSzPct val="100000"/>
              <a:buFont typeface="Arial" panose="020B0604020202020204" pitchFamily="34" charset="0"/>
              <a:buChar char="•"/>
              <a:defRPr sz="1400" b="0" i="0">
                <a:latin typeface="Calibri" panose="020F0502020204030204" pitchFamily="34" charset="0"/>
                <a:cs typeface="Calibri" panose="020F0502020204030204" pitchFamily="34" charset="0"/>
              </a:defRPr>
            </a:lvl3pPr>
            <a:lvl4pPr marL="71323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4pPr>
            <a:lvl5pPr marL="850392" indent="-128016">
              <a:buClr>
                <a:srgbClr val="FF6000"/>
              </a:buClr>
              <a:buSzPct val="60000"/>
              <a:buFont typeface="System Font Regular"/>
              <a:buChar cha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5F8B619A-BF1D-1524-5E36-2D7077E26F6E}"/>
              </a:ext>
            </a:extLst>
          </p:cNvPr>
          <p:cNvSpPr>
            <a:spLocks noGrp="1"/>
          </p:cNvSpPr>
          <p:nvPr>
            <p:ph type="title" hasCustomPrompt="1"/>
          </p:nvPr>
        </p:nvSpPr>
        <p:spPr>
          <a:xfrm>
            <a:off x="304800" y="1"/>
            <a:ext cx="11582400" cy="997660"/>
          </a:xfrm>
        </p:spPr>
        <p:txBody>
          <a:bodyPr/>
          <a:lstStyle/>
          <a:p>
            <a:r>
              <a:rPr lang="en-US"/>
              <a:t>Slide Title</a:t>
            </a:r>
          </a:p>
        </p:txBody>
      </p:sp>
      <p:sp>
        <p:nvSpPr>
          <p:cNvPr id="11" name="Slide Number Placeholder 3">
            <a:extLst>
              <a:ext uri="{FF2B5EF4-FFF2-40B4-BE49-F238E27FC236}">
                <a16:creationId xmlns:a16="http://schemas.microsoft.com/office/drawing/2014/main" id="{C3CD79ED-EBDB-0944-1595-3EBBAE75A521}"/>
              </a:ext>
            </a:extLst>
          </p:cNvPr>
          <p:cNvSpPr>
            <a:spLocks noGrp="1"/>
          </p:cNvSpPr>
          <p:nvPr>
            <p:ph type="sldNum" sz="quarter" idx="11"/>
          </p:nvPr>
        </p:nvSpPr>
        <p:spPr>
          <a:xfrm>
            <a:off x="11233469" y="6450653"/>
            <a:ext cx="441290" cy="365760"/>
          </a:xfrm>
        </p:spPr>
        <p:txBody>
          <a:bodyPr/>
          <a:lstStyle>
            <a:lvl1pPr>
              <a:defRPr b="1" i="0">
                <a:latin typeface="Calibri" panose="020F0502020204030204" pitchFamily="34" charset="0"/>
                <a:cs typeface="Calibri" panose="020F0502020204030204" pitchFamily="34" charset="0"/>
              </a:defRPr>
            </a:lvl1pPr>
          </a:lstStyle>
          <a:p>
            <a:fld id="{45EBD3CB-B0EF-374D-A7D9-9E1E0B8E9BAC}" type="slidenum">
              <a:rPr lang="en-US" smtClean="0"/>
              <a:pPr/>
              <a:t>‹#›</a:t>
            </a:fld>
            <a:endParaRPr lang="en-US"/>
          </a:p>
        </p:txBody>
      </p:sp>
      <p:sp>
        <p:nvSpPr>
          <p:cNvPr id="13" name="Text Placeholder 13">
            <a:extLst>
              <a:ext uri="{FF2B5EF4-FFF2-40B4-BE49-F238E27FC236}">
                <a16:creationId xmlns:a16="http://schemas.microsoft.com/office/drawing/2014/main" id="{8F381377-1067-C050-9908-38AED33B556F}"/>
              </a:ext>
            </a:extLst>
          </p:cNvPr>
          <p:cNvSpPr>
            <a:spLocks noGrp="1"/>
          </p:cNvSpPr>
          <p:nvPr>
            <p:ph type="body" sz="quarter" idx="15" hasCustomPrompt="1"/>
          </p:nvPr>
        </p:nvSpPr>
        <p:spPr>
          <a:xfrm>
            <a:off x="359820" y="6460701"/>
            <a:ext cx="10842568" cy="365760"/>
          </a:xfrm>
          <a:prstGeom prst="rect">
            <a:avLst/>
          </a:prstGeom>
        </p:spPr>
        <p:txBody>
          <a:bodyPr anchor="ctr"/>
          <a:lstStyle>
            <a:lvl1pPr algn="r">
              <a:defRPr sz="1000" b="1" i="0" cap="none">
                <a:solidFill>
                  <a:schemeClr val="bg1"/>
                </a:solidFill>
                <a:latin typeface="Calibri" panose="020F0502020204030204" pitchFamily="34" charset="0"/>
                <a:cs typeface="Calibri" panose="020F0502020204030204" pitchFamily="34" charset="0"/>
              </a:defRPr>
            </a:lvl1pPr>
          </a:lstStyle>
          <a:p>
            <a:pPr lvl="0"/>
            <a:r>
              <a:rPr lang="en-US"/>
              <a:t>Footer copy here</a:t>
            </a:r>
          </a:p>
        </p:txBody>
      </p:sp>
    </p:spTree>
    <p:extLst>
      <p:ext uri="{BB962C8B-B14F-4D97-AF65-F5344CB8AC3E}">
        <p14:creationId xmlns:p14="http://schemas.microsoft.com/office/powerpoint/2010/main" val="517200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4748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BF8B-5CBD-7743-6417-F8196F844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3C229C-AE71-CF8D-342B-E8632597B4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2EF462-F926-DCEB-277E-466EBD74BECD}"/>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BA32BF75-7E80-4FDC-BBAB-12AEB0605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7FBA8-1AB1-BD42-B67D-E454748ED2C0}"/>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2086167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3793-E2C3-0673-73D4-40A8BE21D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0D68C9-35C9-18BA-8184-8BFB65EF50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F3B05-EE9D-4D35-33ED-7A2F1910F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8BB34-2197-D293-F24D-DB35BB54024E}"/>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6" name="Footer Placeholder 5">
            <a:extLst>
              <a:ext uri="{FF2B5EF4-FFF2-40B4-BE49-F238E27FC236}">
                <a16:creationId xmlns:a16="http://schemas.microsoft.com/office/drawing/2014/main" id="{817641CB-2547-DD1A-1766-F0FDCC65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D2AA5-FA0F-2358-1919-26CE37A97B2C}"/>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309237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339C-9C6D-4F03-D04E-5FC2774B4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B04264-AE44-AE0C-78B4-46ACDE9EB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78439-90D3-E0A8-9031-81EDD3D0F5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F50AD3-90BF-921B-489A-962A75101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000177-E95C-C128-615B-78BC45C9D5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5235F4-7752-AE64-BDCB-3E501F49675D}"/>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8" name="Footer Placeholder 7">
            <a:extLst>
              <a:ext uri="{FF2B5EF4-FFF2-40B4-BE49-F238E27FC236}">
                <a16:creationId xmlns:a16="http://schemas.microsoft.com/office/drawing/2014/main" id="{A50B41B9-264A-1AF5-82F6-53B1AE308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AD34C9-FC4E-63A5-B20A-F79D3DAD7AF5}"/>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122359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AD14-624C-AA6B-A6FF-631E6E558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71D86F-FA96-9E7F-338F-A4917C01A656}"/>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4" name="Footer Placeholder 3">
            <a:extLst>
              <a:ext uri="{FF2B5EF4-FFF2-40B4-BE49-F238E27FC236}">
                <a16:creationId xmlns:a16="http://schemas.microsoft.com/office/drawing/2014/main" id="{274AC488-6910-475F-FFBE-633598C7A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32DEC6-2524-E3FC-847E-763319EB6E0D}"/>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149382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0F1CC-132A-9D60-D236-9609EE985649}"/>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3" name="Footer Placeholder 2">
            <a:extLst>
              <a:ext uri="{FF2B5EF4-FFF2-40B4-BE49-F238E27FC236}">
                <a16:creationId xmlns:a16="http://schemas.microsoft.com/office/drawing/2014/main" id="{00FC0F53-03E1-AB5C-A9AC-71E27DB67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D3087-0769-9D7D-85AC-0BE5444D4780}"/>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61356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BBD7-7A01-D5C8-7318-34A78D385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8688E3-C595-9018-CB52-F85E783A2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26D044-7E1F-882F-F197-C66892881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D48B5-01DB-CC9B-54CB-1142EC0B06AD}"/>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6" name="Footer Placeholder 5">
            <a:extLst>
              <a:ext uri="{FF2B5EF4-FFF2-40B4-BE49-F238E27FC236}">
                <a16:creationId xmlns:a16="http://schemas.microsoft.com/office/drawing/2014/main" id="{533DE250-D30A-2CE8-23F7-869F76096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ABBAA-7036-DE1A-4C09-122AB47BA8C7}"/>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118616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6CC5-423F-3DCC-C0D9-4A1F7089F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ECF5FC-071F-9722-D376-04D1EED63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795ED3-6187-9714-1C50-8C323D28C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F95B8-6078-821B-6C84-E91255D54AEE}"/>
              </a:ext>
            </a:extLst>
          </p:cNvPr>
          <p:cNvSpPr>
            <a:spLocks noGrp="1"/>
          </p:cNvSpPr>
          <p:nvPr>
            <p:ph type="dt" sz="half" idx="10"/>
          </p:nvPr>
        </p:nvSpPr>
        <p:spPr/>
        <p:txBody>
          <a:bodyPr/>
          <a:lstStyle/>
          <a:p>
            <a:fld id="{91A093E8-C8D2-4F71-B28A-4C8BF7C3D7EA}" type="datetimeFigureOut">
              <a:rPr lang="en-US" smtClean="0"/>
              <a:t>9/24/2024</a:t>
            </a:fld>
            <a:endParaRPr lang="en-US"/>
          </a:p>
        </p:txBody>
      </p:sp>
      <p:sp>
        <p:nvSpPr>
          <p:cNvPr id="6" name="Footer Placeholder 5">
            <a:extLst>
              <a:ext uri="{FF2B5EF4-FFF2-40B4-BE49-F238E27FC236}">
                <a16:creationId xmlns:a16="http://schemas.microsoft.com/office/drawing/2014/main" id="{2B896E1E-A004-EE49-71C3-D307375A7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256B7-13E4-08A7-00FD-A70EADA1EBD5}"/>
              </a:ext>
            </a:extLst>
          </p:cNvPr>
          <p:cNvSpPr>
            <a:spLocks noGrp="1"/>
          </p:cNvSpPr>
          <p:nvPr>
            <p:ph type="sldNum" sz="quarter" idx="12"/>
          </p:nvPr>
        </p:nvSpPr>
        <p:spPr/>
        <p:txBody>
          <a:bodyPr/>
          <a:lstStyle/>
          <a:p>
            <a:fld id="{3169F85B-1B82-45FB-98B2-74D2142B0FFA}" type="slidenum">
              <a:rPr lang="en-US" smtClean="0"/>
              <a:t>‹#›</a:t>
            </a:fld>
            <a:endParaRPr lang="en-US"/>
          </a:p>
        </p:txBody>
      </p:sp>
    </p:spTree>
    <p:extLst>
      <p:ext uri="{BB962C8B-B14F-4D97-AF65-F5344CB8AC3E}">
        <p14:creationId xmlns:p14="http://schemas.microsoft.com/office/powerpoint/2010/main" val="418725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6.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DA8AA-CF2B-20EE-1E52-76BD3F105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81D63-64D6-FEC7-03BD-5AEE5B811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BE21F-6499-5244-31F3-DDD7D7A0B8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A093E8-C8D2-4F71-B28A-4C8BF7C3D7EA}" type="datetimeFigureOut">
              <a:rPr lang="en-US" smtClean="0"/>
              <a:t>9/24/2024</a:t>
            </a:fld>
            <a:endParaRPr lang="en-US"/>
          </a:p>
        </p:txBody>
      </p:sp>
      <p:sp>
        <p:nvSpPr>
          <p:cNvPr id="5" name="Footer Placeholder 4">
            <a:extLst>
              <a:ext uri="{FF2B5EF4-FFF2-40B4-BE49-F238E27FC236}">
                <a16:creationId xmlns:a16="http://schemas.microsoft.com/office/drawing/2014/main" id="{F5BA6331-B0FC-67B0-FE57-F43F52C24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7D8EF2B-362C-7837-B9BD-3FBA30893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69F85B-1B82-45FB-98B2-74D2142B0FFA}" type="slidenum">
              <a:rPr lang="en-US" smtClean="0"/>
              <a:t>‹#›</a:t>
            </a:fld>
            <a:endParaRPr lang="en-US"/>
          </a:p>
        </p:txBody>
      </p:sp>
    </p:spTree>
    <p:extLst>
      <p:ext uri="{BB962C8B-B14F-4D97-AF65-F5344CB8AC3E}">
        <p14:creationId xmlns:p14="http://schemas.microsoft.com/office/powerpoint/2010/main" val="351779644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8507F-048D-CF78-2385-EA2B7ED4ED2A}"/>
              </a:ext>
            </a:extLst>
          </p:cNvPr>
          <p:cNvPicPr>
            <a:picLocks noChangeAspect="1"/>
          </p:cNvPicPr>
          <p:nvPr userDrawn="1"/>
        </p:nvPicPr>
        <p:blipFill>
          <a:blip r:embed="rId10">
            <a:alphaModFix amt="5000"/>
          </a:blip>
          <a:stretch>
            <a:fillRect/>
          </a:stretch>
        </p:blipFill>
        <p:spPr>
          <a:xfrm>
            <a:off x="0" y="1956816"/>
            <a:ext cx="12192000" cy="4925567"/>
          </a:xfrm>
          <a:prstGeom prst="rect">
            <a:avLst/>
          </a:prstGeom>
        </p:spPr>
      </p:pic>
      <p:sp>
        <p:nvSpPr>
          <p:cNvPr id="8" name="Rectangle 7">
            <a:extLst>
              <a:ext uri="{FF2B5EF4-FFF2-40B4-BE49-F238E27FC236}">
                <a16:creationId xmlns:a16="http://schemas.microsoft.com/office/drawing/2014/main" id="{77678744-65B6-FCAC-F5E7-9A8FA6CA6143}"/>
              </a:ext>
            </a:extLst>
          </p:cNvPr>
          <p:cNvSpPr/>
          <p:nvPr userDrawn="1"/>
        </p:nvSpPr>
        <p:spPr>
          <a:xfrm>
            <a:off x="0" y="6425183"/>
            <a:ext cx="12192000" cy="457200"/>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62C751-02EB-55B3-9477-BBA652250831}"/>
              </a:ext>
            </a:extLst>
          </p:cNvPr>
          <p:cNvSpPr/>
          <p:nvPr userDrawn="1"/>
        </p:nvSpPr>
        <p:spPr>
          <a:xfrm>
            <a:off x="0" y="6821549"/>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304800" y="2476500"/>
            <a:ext cx="5791200" cy="37004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AC603AA3-C78B-FB12-3F61-F42EE2E63890}"/>
              </a:ext>
            </a:extLst>
          </p:cNvPr>
          <p:cNvSpPr>
            <a:spLocks noGrp="1"/>
          </p:cNvSpPr>
          <p:nvPr>
            <p:ph type="sldNum" sz="quarter" idx="4"/>
          </p:nvPr>
        </p:nvSpPr>
        <p:spPr>
          <a:xfrm>
            <a:off x="11237976" y="6446520"/>
            <a:ext cx="438912" cy="365760"/>
          </a:xfrm>
          <a:prstGeom prst="rect">
            <a:avLst/>
          </a:prstGeom>
        </p:spPr>
        <p:txBody>
          <a:bodyPr vert="horz" lIns="91440" tIns="45720" rIns="91440" bIns="45720" rtlCol="0" anchor="ctr"/>
          <a:lstStyle>
            <a:lvl1pPr algn="l">
              <a:defRPr sz="1000" b="1" i="0" baseline="0">
                <a:solidFill>
                  <a:srgbClr val="FFFFFF"/>
                </a:solidFill>
                <a:latin typeface="+mn-lt"/>
              </a:defRPr>
            </a:lvl1pPr>
          </a:lstStyle>
          <a:p>
            <a:fld id="{45EBD3CB-B0EF-374D-A7D9-9E1E0B8E9BAC}" type="slidenum">
              <a:rPr lang="en-US" smtClean="0"/>
              <a:pPr/>
              <a:t>‹#›</a:t>
            </a:fld>
            <a:endParaRPr lang="en-US"/>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304800" y="1"/>
            <a:ext cx="11582400" cy="997660"/>
          </a:xfrm>
          <a:prstGeom prst="rect">
            <a:avLst/>
          </a:prstGeom>
        </p:spPr>
        <p:txBody>
          <a:bodyPr vert="horz" lIns="91440" tIns="45720" rIns="91440" bIns="45720" rtlCol="0" anchor="ctr">
            <a:noAutofit/>
          </a:bodyPr>
          <a:lstStyle/>
          <a:p>
            <a:r>
              <a:rPr lang="en-US"/>
              <a:t>Click to edit Master title style</a:t>
            </a:r>
          </a:p>
        </p:txBody>
      </p:sp>
      <p:sp>
        <p:nvSpPr>
          <p:cNvPr id="18" name="Slide Number Placeholder 5">
            <a:extLst>
              <a:ext uri="{FF2B5EF4-FFF2-40B4-BE49-F238E27FC236}">
                <a16:creationId xmlns:a16="http://schemas.microsoft.com/office/drawing/2014/main" id="{CA3A2122-F7E0-898A-D039-19214B823816}"/>
              </a:ext>
            </a:extLst>
          </p:cNvPr>
          <p:cNvSpPr txBox="1">
            <a:spLocks/>
          </p:cNvSpPr>
          <p:nvPr userDrawn="1"/>
        </p:nvSpPr>
        <p:spPr>
          <a:xfrm>
            <a:off x="11097897" y="6423201"/>
            <a:ext cx="220344" cy="405459"/>
          </a:xfrm>
          <a:prstGeom prst="rect">
            <a:avLst/>
          </a:prstGeom>
        </p:spPr>
        <p:txBody>
          <a:bodyPr anchor="ctr" anchorCtr="0"/>
          <a:lstStyle>
            <a:defPPr>
              <a:defRPr lang="en-US"/>
            </a:defPPr>
            <a:lvl1pPr marL="0" algn="l" defTabSz="914400" rtl="0" eaLnBrk="1" latinLnBrk="0" hangingPunct="1">
              <a:defRPr sz="1050" b="0" i="0" kern="1200">
                <a:solidFill>
                  <a:schemeClr val="bg1"/>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5150037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69" r:id="rId7"/>
    <p:sldLayoutId id="2147483870" r:id="rId8"/>
  </p:sldLayoutIdLst>
  <p:hf hdr="0" ftr="0"/>
  <p:txStyles>
    <p:titleStyle>
      <a:lvl1pPr marL="4763" indent="-4763" algn="l" defTabSz="914400" rtl="0" eaLnBrk="1" latinLnBrk="0" hangingPunct="1">
        <a:lnSpc>
          <a:spcPct val="90000"/>
        </a:lnSpc>
        <a:spcBef>
          <a:spcPct val="0"/>
        </a:spcBef>
        <a:buNone/>
        <a:tabLst/>
        <a:defRPr sz="2800" b="1" i="0" kern="1200" baseline="0">
          <a:solidFill>
            <a:srgbClr val="0065A4"/>
          </a:solidFill>
          <a:latin typeface="Calibri" panose="020F0502020204030204" pitchFamily="34" charset="0"/>
          <a:ea typeface="+mj-ea"/>
          <a:cs typeface="+mj-cs"/>
        </a:defRPr>
      </a:lvl1pPr>
    </p:titleStyle>
    <p:body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panose="020F0502020204030204" pitchFamily="34" charset="0"/>
          <a:ea typeface="+mn-ea"/>
          <a:cs typeface="Calibri" panose="020F0502020204030204" pitchFamily="34" charset="0"/>
        </a:defRPr>
      </a:lvl1pPr>
      <a:lvl2pPr marL="0" indent="0" algn="l" defTabSz="365760" rtl="0" eaLnBrk="1" latinLnBrk="0" hangingPunct="1">
        <a:lnSpc>
          <a:spcPct val="90000"/>
        </a:lnSpc>
        <a:spcBef>
          <a:spcPts val="500"/>
        </a:spcBef>
        <a:spcAft>
          <a:spcPts val="10"/>
        </a:spcAft>
        <a:buFontTx/>
        <a:buNone/>
        <a:defRPr sz="1600" b="0" i="0" kern="1200" cap="none" baseline="0">
          <a:solidFill>
            <a:schemeClr val="tx1"/>
          </a:solidFill>
          <a:latin typeface="Calibri" panose="020F0502020204030204" pitchFamily="34" charset="0"/>
          <a:ea typeface="+mn-ea"/>
          <a:cs typeface="Calibri" panose="020F0502020204030204" pitchFamily="34" charset="0"/>
        </a:defRPr>
      </a:lvl2pPr>
      <a:lvl3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panose="020F0502020204030204" pitchFamily="34" charset="0"/>
          <a:ea typeface="+mn-ea"/>
          <a:cs typeface="Calibri" panose="020F05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60">
          <p15:clr>
            <a:srgbClr val="F26B43"/>
          </p15:clr>
        </p15:guide>
        <p15:guide id="2" pos="3840">
          <p15:clr>
            <a:srgbClr val="F26B43"/>
          </p15:clr>
        </p15:guide>
        <p15:guide id="3" orient="horz" pos="4200">
          <p15:clr>
            <a:srgbClr val="F26B43"/>
          </p15:clr>
        </p15:guide>
        <p15:guide id="4" orient="horz" pos="4152">
          <p15:clr>
            <a:srgbClr val="F26B43"/>
          </p15:clr>
        </p15:guide>
        <p15:guide id="5" orient="horz" pos="2160">
          <p15:clr>
            <a:srgbClr val="F26B43"/>
          </p15:clr>
        </p15:guide>
        <p15:guide id="6" orient="horz" pos="1416">
          <p15:clr>
            <a:srgbClr val="F26B43"/>
          </p15:clr>
        </p15:guide>
        <p15:guide id="7" pos="192">
          <p15:clr>
            <a:srgbClr val="F26B43"/>
          </p15:clr>
        </p15:guide>
        <p15:guide id="8" pos="7488">
          <p15:clr>
            <a:srgbClr val="F26B43"/>
          </p15:clr>
        </p15:guide>
        <p15:guide id="9" pos="264">
          <p15:clr>
            <a:srgbClr val="F26B43"/>
          </p15:clr>
        </p15:guide>
        <p15:guide id="10" pos="2016">
          <p15:clr>
            <a:srgbClr val="F26B43"/>
          </p15:clr>
        </p15:guide>
        <p15:guide id="11" pos="56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966C7C-22A8-A2C6-A39D-CF359A4D828B}"/>
              </a:ext>
            </a:extLst>
          </p:cNvPr>
          <p:cNvSpPr/>
          <p:nvPr userDrawn="1"/>
        </p:nvSpPr>
        <p:spPr>
          <a:xfrm>
            <a:off x="0" y="0"/>
            <a:ext cx="12192000" cy="685799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F5A4057-ABBB-FC27-9E42-0BD9970ADFFC}"/>
              </a:ext>
            </a:extLst>
          </p:cNvPr>
          <p:cNvCxnSpPr>
            <a:cxnSpLocks/>
          </p:cNvCxnSpPr>
          <p:nvPr userDrawn="1"/>
        </p:nvCxnSpPr>
        <p:spPr>
          <a:xfrm>
            <a:off x="1473200" y="796234"/>
            <a:ext cx="998728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D2EA7E5-2734-25E2-7EDF-96D7BE185487}"/>
              </a:ext>
            </a:extLst>
          </p:cNvPr>
          <p:cNvSpPr>
            <a:spLocks noGrp="1"/>
          </p:cNvSpPr>
          <p:nvPr>
            <p:ph type="title"/>
          </p:nvPr>
        </p:nvSpPr>
        <p:spPr>
          <a:xfrm>
            <a:off x="833627" y="2639496"/>
            <a:ext cx="7060693" cy="1449514"/>
          </a:xfrm>
          <a:prstGeom prst="rect">
            <a:avLst/>
          </a:prstGeom>
        </p:spPr>
        <p:txBody>
          <a:bodyPr vert="horz" lIns="0" tIns="0" rIns="0" bIns="0" rtlCol="0" anchor="t" anchorCtr="0">
            <a:noAutofit/>
          </a:bodyPr>
          <a:lstStyle/>
          <a:p>
            <a:r>
              <a:rPr lang="en-US"/>
              <a:t>Click to edit </a:t>
            </a:r>
            <a:br>
              <a:rPr lang="en-US"/>
            </a:br>
            <a:r>
              <a:rPr lang="en-US"/>
              <a:t>Master title style</a:t>
            </a:r>
          </a:p>
        </p:txBody>
      </p:sp>
      <p:sp>
        <p:nvSpPr>
          <p:cNvPr id="6" name="Date Placeholder 5">
            <a:extLst>
              <a:ext uri="{FF2B5EF4-FFF2-40B4-BE49-F238E27FC236}">
                <a16:creationId xmlns:a16="http://schemas.microsoft.com/office/drawing/2014/main" id="{40121F9E-7FF3-289F-F1D0-37CC59EA8C05}"/>
              </a:ext>
            </a:extLst>
          </p:cNvPr>
          <p:cNvSpPr>
            <a:spLocks noGrp="1"/>
          </p:cNvSpPr>
          <p:nvPr>
            <p:ph type="dt" sz="half" idx="2"/>
          </p:nvPr>
        </p:nvSpPr>
        <p:spPr>
          <a:xfrm>
            <a:off x="0" y="613671"/>
            <a:ext cx="1473200" cy="365125"/>
          </a:xfrm>
          <a:prstGeom prst="rect">
            <a:avLst/>
          </a:prstGeom>
        </p:spPr>
        <p:txBody>
          <a:bodyPr vert="horz" lIns="91440" tIns="45720" rIns="91440" bIns="45720" rtlCol="0" anchor="ctr"/>
          <a:lstStyle>
            <a:lvl1pPr algn="r">
              <a:defRPr sz="1200" b="1" i="0" baseline="0">
                <a:solidFill>
                  <a:srgbClr val="A6A6A6"/>
                </a:solidFill>
                <a:latin typeface="Calibri" panose="020F0502020204030204" pitchFamily="34" charset="0"/>
              </a:defRPr>
            </a:lvl1pPr>
          </a:lstStyle>
          <a:p>
            <a:endParaRPr lang="en-US"/>
          </a:p>
        </p:txBody>
      </p:sp>
      <p:sp>
        <p:nvSpPr>
          <p:cNvPr id="9" name="Rectangle 8">
            <a:extLst>
              <a:ext uri="{FF2B5EF4-FFF2-40B4-BE49-F238E27FC236}">
                <a16:creationId xmlns:a16="http://schemas.microsoft.com/office/drawing/2014/main" id="{090E8CE3-8CE9-473E-914A-35F277875748}"/>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7158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hdr="0" ftr="0"/>
  <p:txStyles>
    <p:titleStyle>
      <a:lvl1pPr algn="l" defTabSz="914400" rtl="0" eaLnBrk="1" latinLnBrk="0" hangingPunct="1">
        <a:lnSpc>
          <a:spcPct val="90000"/>
        </a:lnSpc>
        <a:spcBef>
          <a:spcPct val="0"/>
        </a:spcBef>
        <a:buNone/>
        <a:defRPr sz="4000" b="1" i="0" kern="1200" baseline="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2"/>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400" b="1" i="0" kern="1200">
          <a:solidFill>
            <a:schemeClr val="bg2"/>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1200" b="1" i="0" kern="1200">
          <a:solidFill>
            <a:schemeClr val="bg2"/>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100" b="1" i="0" kern="1200">
          <a:solidFill>
            <a:schemeClr val="bg2"/>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100" b="1" i="0" kern="1200">
          <a:solidFill>
            <a:schemeClr val="bg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47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B27ABC-4C32-7834-6358-01AA3FF29C97}"/>
              </a:ext>
            </a:extLst>
          </p:cNvPr>
          <p:cNvPicPr>
            <a:picLocks noChangeAspect="1"/>
          </p:cNvPicPr>
          <p:nvPr userDrawn="1"/>
        </p:nvPicPr>
        <p:blipFill>
          <a:blip r:embed="rId4">
            <a:alphaModFix amt="18000"/>
          </a:blip>
          <a:stretch>
            <a:fillRect/>
          </a:stretch>
        </p:blipFill>
        <p:spPr>
          <a:xfrm>
            <a:off x="0" y="1932433"/>
            <a:ext cx="12192000" cy="4925567"/>
          </a:xfrm>
          <a:prstGeom prst="rect">
            <a:avLst/>
          </a:prstGeom>
        </p:spPr>
      </p:pic>
      <p:sp>
        <p:nvSpPr>
          <p:cNvPr id="8" name="Rectangle 7">
            <a:extLst>
              <a:ext uri="{FF2B5EF4-FFF2-40B4-BE49-F238E27FC236}">
                <a16:creationId xmlns:a16="http://schemas.microsoft.com/office/drawing/2014/main" id="{77678744-65B6-FCAC-F5E7-9A8FA6CA6143}"/>
              </a:ext>
            </a:extLst>
          </p:cNvPr>
          <p:cNvSpPr/>
          <p:nvPr userDrawn="1"/>
        </p:nvSpPr>
        <p:spPr>
          <a:xfrm>
            <a:off x="0" y="6684264"/>
            <a:ext cx="12192000" cy="173736"/>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4648200" y="4782611"/>
            <a:ext cx="2895600" cy="1097313"/>
          </a:xfrm>
          <a:prstGeom prst="rect">
            <a:avLst/>
          </a:prstGeom>
        </p:spPr>
        <p:txBody>
          <a:bodyPr vert="horz" lIns="91440" tIns="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AB30-1933-6DF2-613C-68DAD468AF6F}"/>
              </a:ext>
            </a:extLst>
          </p:cNvPr>
          <p:cNvSpPr>
            <a:spLocks noGrp="1"/>
          </p:cNvSpPr>
          <p:nvPr>
            <p:ph type="dt" sz="half" idx="2"/>
          </p:nvPr>
        </p:nvSpPr>
        <p:spPr>
          <a:xfrm>
            <a:off x="363728" y="6445167"/>
            <a:ext cx="2510101" cy="164218"/>
          </a:xfrm>
          <a:prstGeom prst="rect">
            <a:avLst/>
          </a:prstGeom>
        </p:spPr>
        <p:txBody>
          <a:bodyPr vert="horz" lIns="91440" tIns="45720" rIns="91440" bIns="45720" rtlCol="0" anchor="ctr"/>
          <a:lstStyle>
            <a:lvl1pPr algn="l">
              <a:defRPr sz="1000" b="1" i="0" baseline="0">
                <a:solidFill>
                  <a:schemeClr val="bg1"/>
                </a:solidFill>
                <a:latin typeface="Calibri" panose="020F0502020204030204" pitchFamily="34" charset="0"/>
              </a:defRPr>
            </a:lvl1pPr>
          </a:lstStyle>
          <a:p>
            <a:r>
              <a:rPr lang="en-US"/>
              <a:t>8/29/2022</a:t>
            </a:r>
          </a:p>
        </p:txBody>
      </p:sp>
      <p:sp>
        <p:nvSpPr>
          <p:cNvPr id="6" name="Slide Number Placeholder 5">
            <a:extLst>
              <a:ext uri="{FF2B5EF4-FFF2-40B4-BE49-F238E27FC236}">
                <a16:creationId xmlns:a16="http://schemas.microsoft.com/office/drawing/2014/main" id="{AC603AA3-C78B-FB12-3F61-F42EE2E63890}"/>
              </a:ext>
            </a:extLst>
          </p:cNvPr>
          <p:cNvSpPr>
            <a:spLocks noGrp="1"/>
          </p:cNvSpPr>
          <p:nvPr>
            <p:ph type="sldNum" sz="quarter" idx="4"/>
          </p:nvPr>
        </p:nvSpPr>
        <p:spPr>
          <a:xfrm>
            <a:off x="11233469" y="6454539"/>
            <a:ext cx="441290" cy="160300"/>
          </a:xfrm>
          <a:prstGeom prst="rect">
            <a:avLst/>
          </a:prstGeom>
        </p:spPr>
        <p:txBody>
          <a:bodyPr vert="horz" lIns="91440" tIns="45720" rIns="91440" bIns="45720" rtlCol="0" anchor="ctr"/>
          <a:lstStyle>
            <a:lvl1pPr algn="l">
              <a:defRPr sz="1000" b="1" i="0" baseline="0">
                <a:solidFill>
                  <a:srgbClr val="FFFFFF"/>
                </a:solidFill>
                <a:latin typeface="+mn-lt"/>
              </a:defRPr>
            </a:lvl1pPr>
          </a:lstStyle>
          <a:p>
            <a:fld id="{45EBD3CB-B0EF-374D-A7D9-9E1E0B8E9BAC}" type="slidenum">
              <a:rPr lang="en-US" smtClean="0"/>
              <a:t>‹#›</a:t>
            </a:fld>
            <a:endParaRPr lang="en-US"/>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2722910" y="2224123"/>
            <a:ext cx="6746180" cy="2409753"/>
          </a:xfrm>
          <a:prstGeom prst="rect">
            <a:avLst/>
          </a:prstGeom>
        </p:spPr>
        <p:txBody>
          <a:bodyPr vert="horz" lIns="91440" tIns="45720" rIns="91440" bIns="45720" rtlCol="0" anchor="ctr">
            <a:noAutofit/>
          </a:bodyPr>
          <a:lstStyle/>
          <a:p>
            <a:r>
              <a:rPr lang="en-US"/>
              <a:t>Click to edit Master title style</a:t>
            </a:r>
          </a:p>
        </p:txBody>
      </p:sp>
      <p:sp>
        <p:nvSpPr>
          <p:cNvPr id="10" name="Footer Placeholder 9">
            <a:extLst>
              <a:ext uri="{FF2B5EF4-FFF2-40B4-BE49-F238E27FC236}">
                <a16:creationId xmlns:a16="http://schemas.microsoft.com/office/drawing/2014/main" id="{6E0F83BD-4B04-11E0-C9CE-ED974E1C7F64}"/>
              </a:ext>
            </a:extLst>
          </p:cNvPr>
          <p:cNvSpPr>
            <a:spLocks noGrp="1"/>
          </p:cNvSpPr>
          <p:nvPr>
            <p:ph type="ftr" sz="quarter" idx="3"/>
          </p:nvPr>
        </p:nvSpPr>
        <p:spPr>
          <a:xfrm>
            <a:off x="7099104" y="6453942"/>
            <a:ext cx="4103885" cy="160579"/>
          </a:xfrm>
          <a:prstGeom prst="rect">
            <a:avLst/>
          </a:prstGeom>
        </p:spPr>
        <p:txBody>
          <a:bodyPr vert="horz" lIns="91440" tIns="45720" rIns="91440" bIns="45720" rtlCol="0" anchor="ctr"/>
          <a:lstStyle>
            <a:lvl1pPr algn="r" fontAlgn="ctr">
              <a:defRPr sz="1000" b="1" i="0" baseline="0">
                <a:solidFill>
                  <a:srgbClr val="FFFFFF"/>
                </a:solidFill>
                <a:latin typeface="Calibri" panose="020F0502020204030204" pitchFamily="34" charset="0"/>
              </a:defRPr>
            </a:lvl1pPr>
          </a:lstStyle>
          <a:p>
            <a:endParaRPr lang="en-US"/>
          </a:p>
        </p:txBody>
      </p:sp>
    </p:spTree>
    <p:extLst>
      <p:ext uri="{BB962C8B-B14F-4D97-AF65-F5344CB8AC3E}">
        <p14:creationId xmlns:p14="http://schemas.microsoft.com/office/powerpoint/2010/main" val="3196181160"/>
      </p:ext>
    </p:extLst>
  </p:cSld>
  <p:clrMap bg1="lt1" tx1="dk1" bg2="lt2" tx2="dk2" accent1="accent1" accent2="accent2" accent3="accent3" accent4="accent4" accent5="accent5" accent6="accent6" hlink="hlink" folHlink="folHlink"/>
  <p:sldLayoutIdLst>
    <p:sldLayoutId id="2147483675" r:id="rId1"/>
    <p:sldLayoutId id="2147483676" r:id="rId2"/>
  </p:sldLayoutIdLst>
  <p:transition/>
  <p:hf hdr="0"/>
  <p:txStyles>
    <p:titleStyle>
      <a:lvl1pPr marL="4763" indent="-4763" algn="ctr" defTabSz="914400" rtl="0" eaLnBrk="1" latinLnBrk="0" hangingPunct="1">
        <a:lnSpc>
          <a:spcPct val="90000"/>
        </a:lnSpc>
        <a:spcBef>
          <a:spcPct val="0"/>
        </a:spcBef>
        <a:buNone/>
        <a:defRPr sz="6000" b="1" i="0" kern="1200" baseline="0">
          <a:solidFill>
            <a:schemeClr val="bg1"/>
          </a:solidFill>
          <a:latin typeface="Calibri" panose="020F0502020204030204" pitchFamily="34" charset="0"/>
          <a:ea typeface="+mj-ea"/>
          <a:cs typeface="+mj-cs"/>
        </a:defRPr>
      </a:lvl1pPr>
    </p:titleStyle>
    <p:bodyStyle>
      <a:lvl1pPr marL="0" indent="0" algn="ctr" defTabSz="365760" rtl="0" eaLnBrk="1" latinLnBrk="0" hangingPunct="1">
        <a:lnSpc>
          <a:spcPct val="90000"/>
        </a:lnSpc>
        <a:spcBef>
          <a:spcPts val="1000"/>
        </a:spcBef>
        <a:spcAft>
          <a:spcPts val="10"/>
        </a:spcAft>
        <a:buFontTx/>
        <a:buNone/>
        <a:defRPr sz="1400" b="0" i="0" kern="1200" cap="none" baseline="0">
          <a:solidFill>
            <a:schemeClr val="bg1"/>
          </a:solidFill>
          <a:latin typeface="Calibri Light" panose="020F0302020204030204" pitchFamily="34" charset="0"/>
          <a:ea typeface="+mn-ea"/>
          <a:cs typeface="Calibri Light" panose="020F0302020204030204" pitchFamily="34" charset="0"/>
        </a:defRPr>
      </a:lvl1pPr>
      <a:lvl2pPr marL="0" indent="0" algn="ctr" defTabSz="365760" rtl="0" eaLnBrk="1" latinLnBrk="0" hangingPunct="1">
        <a:lnSpc>
          <a:spcPct val="90000"/>
        </a:lnSpc>
        <a:spcBef>
          <a:spcPts val="500"/>
        </a:spcBef>
        <a:spcAft>
          <a:spcPts val="10"/>
        </a:spcAft>
        <a:buFontTx/>
        <a:buNone/>
        <a:defRPr sz="1200" b="0" i="0" kern="1200" cap="none" baseline="0">
          <a:solidFill>
            <a:schemeClr val="bg1"/>
          </a:solidFill>
          <a:latin typeface="Calibri Light" panose="020F0302020204030204" pitchFamily="34" charset="0"/>
          <a:ea typeface="+mn-ea"/>
          <a:cs typeface="Calibri Light" panose="020F0302020204030204" pitchFamily="34" charset="0"/>
        </a:defRPr>
      </a:lvl2pPr>
      <a:lvl3pPr marL="0" indent="0" algn="ctr" defTabSz="365760" rtl="0" eaLnBrk="1" latinLnBrk="0" hangingPunct="1">
        <a:lnSpc>
          <a:spcPct val="90000"/>
        </a:lnSpc>
        <a:spcBef>
          <a:spcPts val="500"/>
        </a:spcBef>
        <a:spcAft>
          <a:spcPts val="10"/>
        </a:spcAft>
        <a:buFontTx/>
        <a:buNone/>
        <a:defRPr sz="1100" b="0" i="0" kern="1200" cap="none" baseline="0">
          <a:solidFill>
            <a:schemeClr val="bg1"/>
          </a:solidFill>
          <a:latin typeface="Calibri Light" panose="020F0302020204030204" pitchFamily="34" charset="0"/>
          <a:ea typeface="+mn-ea"/>
          <a:cs typeface="Calibri Light" panose="020F0302020204030204" pitchFamily="34" charset="0"/>
        </a:defRPr>
      </a:lvl3pPr>
      <a:lvl4pPr marL="0" indent="0" algn="ctr" defTabSz="365760" rtl="0" eaLnBrk="1" latinLnBrk="0" hangingPunct="1">
        <a:lnSpc>
          <a:spcPct val="90000"/>
        </a:lnSpc>
        <a:spcBef>
          <a:spcPts val="500"/>
        </a:spcBef>
        <a:spcAft>
          <a:spcPts val="10"/>
        </a:spcAft>
        <a:buFontTx/>
        <a:buNone/>
        <a:defRPr sz="900" b="0" i="0" kern="1200" cap="none" baseline="0">
          <a:solidFill>
            <a:schemeClr val="bg1"/>
          </a:solidFill>
          <a:latin typeface="Calibri Light" panose="020F0302020204030204" pitchFamily="34" charset="0"/>
          <a:ea typeface="+mn-ea"/>
          <a:cs typeface="Calibri Light" panose="020F0302020204030204" pitchFamily="34" charset="0"/>
        </a:defRPr>
      </a:lvl4pPr>
      <a:lvl5pPr marL="0" indent="0" algn="ctr" defTabSz="365760" rtl="0" eaLnBrk="1" latinLnBrk="0" hangingPunct="1">
        <a:lnSpc>
          <a:spcPct val="90000"/>
        </a:lnSpc>
        <a:spcBef>
          <a:spcPts val="500"/>
        </a:spcBef>
        <a:spcAft>
          <a:spcPts val="10"/>
        </a:spcAft>
        <a:buFontTx/>
        <a:buNone/>
        <a:defRPr sz="700" b="0" i="0" kern="1200" cap="none" baseline="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7" pos="192">
          <p15:clr>
            <a:srgbClr val="F26B43"/>
          </p15:clr>
        </p15:guide>
        <p15:guide id="8" pos="7488">
          <p15:clr>
            <a:srgbClr val="F26B43"/>
          </p15:clr>
        </p15:guide>
        <p15:guide id="10" pos="1248">
          <p15:clr>
            <a:srgbClr val="F26B43"/>
          </p15:clr>
        </p15:guide>
        <p15:guide id="11" pos="6360">
          <p15:clr>
            <a:srgbClr val="F26B43"/>
          </p15:clr>
        </p15:guide>
        <p15:guide id="12"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B27ABC-4C32-7834-6358-01AA3FF29C97}"/>
              </a:ext>
            </a:extLst>
          </p:cNvPr>
          <p:cNvPicPr>
            <a:picLocks noChangeAspect="1"/>
          </p:cNvPicPr>
          <p:nvPr userDrawn="1"/>
        </p:nvPicPr>
        <p:blipFill>
          <a:blip r:embed="rId5">
            <a:alphaModFix amt="18000"/>
          </a:blip>
          <a:stretch>
            <a:fillRect/>
          </a:stretch>
        </p:blipFill>
        <p:spPr>
          <a:xfrm>
            <a:off x="0" y="1860607"/>
            <a:ext cx="12192000" cy="4925567"/>
          </a:xfrm>
          <a:prstGeom prst="rect">
            <a:avLst/>
          </a:prstGeom>
        </p:spPr>
      </p:pic>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4648200" y="4782611"/>
            <a:ext cx="2895600" cy="1097313"/>
          </a:xfrm>
          <a:prstGeom prst="rect">
            <a:avLst/>
          </a:prstGeom>
        </p:spPr>
        <p:txBody>
          <a:bodyPr vert="horz" lIns="91440" tIns="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2722910" y="2224123"/>
            <a:ext cx="6746180" cy="2409753"/>
          </a:xfrm>
          <a:prstGeom prst="rect">
            <a:avLst/>
          </a:prstGeom>
        </p:spPr>
        <p:txBody>
          <a:bodyPr vert="horz" lIns="91440" tIns="45720" rIns="91440" bIns="45720" rtlCol="0" anchor="ctr">
            <a:noAutofit/>
          </a:bodyPr>
          <a:lstStyle/>
          <a:p>
            <a:r>
              <a:rPr lang="en-US"/>
              <a:t>Click to edit Master title style</a:t>
            </a:r>
          </a:p>
        </p:txBody>
      </p:sp>
      <p:sp>
        <p:nvSpPr>
          <p:cNvPr id="2" name="Rectangle 1">
            <a:extLst>
              <a:ext uri="{FF2B5EF4-FFF2-40B4-BE49-F238E27FC236}">
                <a16:creationId xmlns:a16="http://schemas.microsoft.com/office/drawing/2014/main" id="{98BD76F3-EBD5-65B1-CB7B-6F2B91CAFE1E}"/>
              </a:ext>
            </a:extLst>
          </p:cNvPr>
          <p:cNvSpPr/>
          <p:nvPr userDrawn="1"/>
        </p:nvSpPr>
        <p:spPr>
          <a:xfrm>
            <a:off x="0" y="6425183"/>
            <a:ext cx="12192000" cy="457200"/>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59B771-D80F-2190-A56F-18F82CFCE7DA}"/>
              </a:ext>
            </a:extLst>
          </p:cNvPr>
          <p:cNvSpPr/>
          <p:nvPr userDrawn="1"/>
        </p:nvSpPr>
        <p:spPr>
          <a:xfrm>
            <a:off x="0" y="6821549"/>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138743"/>
      </p:ext>
    </p:extLst>
  </p:cSld>
  <p:clrMap bg1="lt1" tx1="dk1" bg2="lt2" tx2="dk2" accent1="accent1" accent2="accent2" accent3="accent3" accent4="accent4" accent5="accent5" accent6="accent6" hlink="hlink" folHlink="folHlink"/>
  <p:sldLayoutIdLst>
    <p:sldLayoutId id="2147483785" r:id="rId1"/>
    <p:sldLayoutId id="2147483865" r:id="rId2"/>
    <p:sldLayoutId id="2147483866" r:id="rId3"/>
  </p:sldLayoutIdLst>
  <p:hf hdr="0" ftr="0"/>
  <p:txStyles>
    <p:titleStyle>
      <a:lvl1pPr marL="4763" indent="-4763" algn="ctr" defTabSz="914400" rtl="0" eaLnBrk="1" latinLnBrk="0" hangingPunct="1">
        <a:lnSpc>
          <a:spcPct val="90000"/>
        </a:lnSpc>
        <a:spcBef>
          <a:spcPct val="0"/>
        </a:spcBef>
        <a:buNone/>
        <a:tabLst/>
        <a:defRPr sz="6000" b="1" i="0" kern="1200" baseline="0">
          <a:solidFill>
            <a:schemeClr val="bg1"/>
          </a:solidFill>
          <a:latin typeface="Calibri" panose="020F0502020204030204" pitchFamily="34" charset="0"/>
          <a:ea typeface="+mj-ea"/>
          <a:cs typeface="+mj-cs"/>
        </a:defRPr>
      </a:lvl1pPr>
    </p:titleStyle>
    <p:bodyStyle>
      <a:lvl1pPr marL="0" indent="0" algn="ctr" defTabSz="365760" rtl="0" eaLnBrk="1" latinLnBrk="0" hangingPunct="1">
        <a:lnSpc>
          <a:spcPct val="90000"/>
        </a:lnSpc>
        <a:spcBef>
          <a:spcPts val="1000"/>
        </a:spcBef>
        <a:spcAft>
          <a:spcPts val="10"/>
        </a:spcAft>
        <a:buFontTx/>
        <a:buNone/>
        <a:defRPr sz="1400" b="0" i="0" kern="1200" cap="none" baseline="0">
          <a:solidFill>
            <a:schemeClr val="bg1"/>
          </a:solidFill>
          <a:latin typeface="Calibri" panose="020F0502020204030204" pitchFamily="34" charset="0"/>
          <a:ea typeface="+mn-ea"/>
          <a:cs typeface="Calibri" panose="020F0502020204030204" pitchFamily="34" charset="0"/>
        </a:defRPr>
      </a:lvl1pPr>
      <a:lvl2pPr marL="0" indent="0" algn="ctr" defTabSz="365760" rtl="0" eaLnBrk="1" latinLnBrk="0" hangingPunct="1">
        <a:lnSpc>
          <a:spcPct val="90000"/>
        </a:lnSpc>
        <a:spcBef>
          <a:spcPts val="500"/>
        </a:spcBef>
        <a:spcAft>
          <a:spcPts val="10"/>
        </a:spcAft>
        <a:buFontTx/>
        <a:buNone/>
        <a:defRPr sz="1200" b="0" i="0" kern="1200" cap="none" baseline="0">
          <a:solidFill>
            <a:schemeClr val="bg1"/>
          </a:solidFill>
          <a:latin typeface="Calibri" panose="020F0502020204030204" pitchFamily="34" charset="0"/>
          <a:ea typeface="+mn-ea"/>
          <a:cs typeface="Calibri" panose="020F0502020204030204" pitchFamily="34" charset="0"/>
        </a:defRPr>
      </a:lvl2pPr>
      <a:lvl3pPr marL="0" indent="0" algn="ctr" defTabSz="365760" rtl="0" eaLnBrk="1" latinLnBrk="0" hangingPunct="1">
        <a:lnSpc>
          <a:spcPct val="90000"/>
        </a:lnSpc>
        <a:spcBef>
          <a:spcPts val="500"/>
        </a:spcBef>
        <a:spcAft>
          <a:spcPts val="10"/>
        </a:spcAft>
        <a:buFontTx/>
        <a:buNone/>
        <a:defRPr sz="1100" b="0" i="0" kern="1200" cap="none" baseline="0">
          <a:solidFill>
            <a:schemeClr val="bg1"/>
          </a:solidFill>
          <a:latin typeface="Calibri" panose="020F0502020204030204" pitchFamily="34" charset="0"/>
          <a:ea typeface="+mn-ea"/>
          <a:cs typeface="Calibri" panose="020F0502020204030204" pitchFamily="34" charset="0"/>
        </a:defRPr>
      </a:lvl3pPr>
      <a:lvl4pPr marL="0" indent="0" algn="ctr" defTabSz="365760" rtl="0" eaLnBrk="1" latinLnBrk="0" hangingPunct="1">
        <a:lnSpc>
          <a:spcPct val="90000"/>
        </a:lnSpc>
        <a:spcBef>
          <a:spcPts val="500"/>
        </a:spcBef>
        <a:spcAft>
          <a:spcPts val="10"/>
        </a:spcAft>
        <a:buFontTx/>
        <a:buNone/>
        <a:defRPr sz="900" b="0" i="0" kern="1200" cap="none" baseline="0">
          <a:solidFill>
            <a:schemeClr val="bg1"/>
          </a:solidFill>
          <a:latin typeface="Calibri" panose="020F0502020204030204" pitchFamily="34" charset="0"/>
          <a:ea typeface="+mn-ea"/>
          <a:cs typeface="Calibri" panose="020F0502020204030204" pitchFamily="34" charset="0"/>
        </a:defRPr>
      </a:lvl4pPr>
      <a:lvl5pPr marL="0" indent="0" algn="ctr" defTabSz="365760" rtl="0" eaLnBrk="1" latinLnBrk="0" hangingPunct="1">
        <a:lnSpc>
          <a:spcPct val="90000"/>
        </a:lnSpc>
        <a:spcBef>
          <a:spcPts val="500"/>
        </a:spcBef>
        <a:spcAft>
          <a:spcPts val="10"/>
        </a:spcAft>
        <a:buFontTx/>
        <a:buNone/>
        <a:defRPr sz="700" b="0" i="0" kern="1200" cap="none"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7" pos="192" userDrawn="1">
          <p15:clr>
            <a:srgbClr val="F26B43"/>
          </p15:clr>
        </p15:guide>
        <p15:guide id="8" pos="7488" userDrawn="1">
          <p15:clr>
            <a:srgbClr val="F26B43"/>
          </p15:clr>
        </p15:guide>
        <p15:guide id="10" pos="1248" userDrawn="1">
          <p15:clr>
            <a:srgbClr val="F26B43"/>
          </p15:clr>
        </p15:guide>
        <p15:guide id="11" pos="6360" userDrawn="1">
          <p15:clr>
            <a:srgbClr val="F26B43"/>
          </p15:clr>
        </p15:guide>
        <p15:guide id="12" orient="horz" pos="21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masscec.sharepoint.com/:b:/r/sites/PublicDrive/ActiveDocs/Innovation%20And%20Industry%20Support/Strategic%20Analysis/Clean%20Transportation/Programs%20%26%20Initiatives/ACT%20School%20Bus/2%20-%20Award%20Recommendations/School%20Award%20Memo/ACT%20School%20Bus%20Fleet%20Award%20Memo_20221130_clean.pdf?csf=1&amp;web=1&amp;e=eSrNX8" TargetMode="External"/><Relationship Id="rId2" Type="http://schemas.openxmlformats.org/officeDocument/2006/relationships/hyperlink" Target="https://www.masscec.com/press/baker-polito-administration-announces-over-100m-commitment-clean-energy-and-transportation" TargetMode="Externa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hyperlink" Target="https://masscec.sharepoint.com/:w:/s/PublicDrive/EZr65mIv9NZGtzZ16znFQ7QBqI_k9G7X8Z-1Imzlz-expQ?e=YZYfkZ&amp;CID=2D5E5DBB-F694-448D-9FB1-2B16D239B169&amp;wdLOR=cBC0CA2AF-F177-4A6E-888E-6014A72E5DEF" TargetMode="External"/><Relationship Id="rId2" Type="http://schemas.openxmlformats.org/officeDocument/2006/relationships/hyperlink" Target="https://www.masscec.com/press/masscec-awards-42-million-help-electrify-public-school-bus-fleets" TargetMode="Externa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epa.gov/cleanschoolbus/clean-school-bus-program-rebates"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www.masscec.com/program/accelerating-clean-transportation-act-school-bus-overview" TargetMode="External"/><Relationship Id="rId2" Type="http://schemas.openxmlformats.org/officeDocument/2006/relationships/hyperlink" Target="mailto:cleantransportation@masscec.com" TargetMode="External"/><Relationship Id="rId1" Type="http://schemas.openxmlformats.org/officeDocument/2006/relationships/slideLayout" Target="../slideLayouts/slideLayout15.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2.svg"/><Relationship Id="rId7" Type="http://schemas.openxmlformats.org/officeDocument/2006/relationships/image" Target="../media/image73.svg"/><Relationship Id="rId2" Type="http://schemas.openxmlformats.org/officeDocument/2006/relationships/image" Target="../media/image11.png"/><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8.jpeg"/><Relationship Id="rId2" Type="http://schemas.openxmlformats.org/officeDocument/2006/relationships/image" Target="../media/image70.png"/><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5.xml"/><Relationship Id="rId5" Type="http://schemas.openxmlformats.org/officeDocument/2006/relationships/image" Target="../media/image18.jpe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13" Type="http://schemas.openxmlformats.org/officeDocument/2006/relationships/image" Target="../media/image29.jpe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jpeg"/><Relationship Id="rId21" Type="http://schemas.openxmlformats.org/officeDocument/2006/relationships/image" Target="../media/image37.jpeg"/><Relationship Id="rId34" Type="http://schemas.openxmlformats.org/officeDocument/2006/relationships/image" Target="../media/image50.pn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jpe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45.png"/><Relationship Id="rId1" Type="http://schemas.openxmlformats.org/officeDocument/2006/relationships/slideLayout" Target="../slideLayouts/slideLayout29.x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jpe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jpeg"/><Relationship Id="rId8"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8.png"/><Relationship Id="rId7" Type="http://schemas.openxmlformats.org/officeDocument/2006/relationships/image" Target="../media/image54.sv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9.svg"/><Relationship Id="rId9" Type="http://schemas.openxmlformats.org/officeDocument/2006/relationships/image" Target="../media/image56.jpeg"/></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2707">
              <a:srgbClr val="274F70"/>
            </a:gs>
            <a:gs pos="0">
              <a:schemeClr val="tx2"/>
            </a:gs>
            <a:gs pos="0">
              <a:schemeClr val="accent1">
                <a:lumMod val="45000"/>
                <a:lumOff val="55000"/>
              </a:schemeClr>
            </a:gs>
            <a:gs pos="0">
              <a:schemeClr val="accent1">
                <a:lumMod val="45000"/>
                <a:lumOff val="55000"/>
              </a:schemeClr>
            </a:gs>
            <a:gs pos="51000">
              <a:srgbClr val="0070C0"/>
            </a:gs>
          </a:gsLst>
          <a:lin ang="13500000" scaled="1"/>
        </a:gradFill>
        <a:effectLst/>
      </p:bgPr>
    </p:bg>
    <p:spTree>
      <p:nvGrpSpPr>
        <p:cNvPr id="1" name=""/>
        <p:cNvGrpSpPr/>
        <p:nvPr/>
      </p:nvGrpSpPr>
      <p:grpSpPr>
        <a:xfrm>
          <a:off x="0" y="0"/>
          <a:ext cx="0" cy="0"/>
          <a:chOff x="0" y="0"/>
          <a:chExt cx="0" cy="0"/>
        </a:xfrm>
      </p:grpSpPr>
      <p:pic>
        <p:nvPicPr>
          <p:cNvPr id="13" name="Picture 12" descr="A map of the united states&#10;&#10;Description automatically generated">
            <a:extLst>
              <a:ext uri="{FF2B5EF4-FFF2-40B4-BE49-F238E27FC236}">
                <a16:creationId xmlns:a16="http://schemas.microsoft.com/office/drawing/2014/main" id="{00D1DC7F-7F01-3B09-76C8-D46A2B9CCDE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5963" t="16482" r="27700" b="32791"/>
          <a:stretch/>
        </p:blipFill>
        <p:spPr>
          <a:xfrm>
            <a:off x="19397" y="-11545"/>
            <a:ext cx="12192000" cy="6858000"/>
          </a:xfrm>
          <a:prstGeom prst="rect">
            <a:avLst/>
          </a:prstGeom>
        </p:spPr>
      </p:pic>
      <p:sp>
        <p:nvSpPr>
          <p:cNvPr id="4" name="Freeform 4"/>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AutoShape 6"/>
          <p:cNvSpPr/>
          <p:nvPr/>
        </p:nvSpPr>
        <p:spPr>
          <a:xfrm>
            <a:off x="-188280" y="6073775"/>
            <a:ext cx="12568561" cy="0"/>
          </a:xfrm>
          <a:prstGeom prst="line">
            <a:avLst/>
          </a:prstGeom>
          <a:ln w="28575" cap="rnd">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AutoShape 7"/>
          <p:cNvSpPr/>
          <p:nvPr/>
        </p:nvSpPr>
        <p:spPr>
          <a:xfrm>
            <a:off x="384601" y="5076943"/>
            <a:ext cx="1507363" cy="0"/>
          </a:xfrm>
          <a:prstGeom prst="line">
            <a:avLst/>
          </a:prstGeom>
          <a:ln w="104775" cap="rnd">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386890" y="2356270"/>
            <a:ext cx="11027473" cy="24622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334" b="1">
                <a:solidFill>
                  <a:srgbClr val="FFFFFF"/>
                </a:solidFill>
                <a:latin typeface="Montserrat"/>
                <a:ea typeface="+mn-lt"/>
                <a:cs typeface="+mn-lt"/>
              </a:rPr>
              <a:t>Massachusetts’ Accelerating Clean Transportation (ACT) School Bus Program</a:t>
            </a:r>
            <a:r>
              <a:rPr lang="en-US" sz="4400" b="1">
                <a:solidFill>
                  <a:srgbClr val="FFFFFF"/>
                </a:solidFill>
                <a:latin typeface="Montserrat"/>
                <a:ea typeface="+mn-lt"/>
                <a:cs typeface="+mn-lt"/>
              </a:rPr>
              <a:t> </a:t>
            </a:r>
            <a:endParaRPr lang="en-US" sz="4400" b="1">
              <a:latin typeface="Montserrat"/>
            </a:endParaRPr>
          </a:p>
        </p:txBody>
      </p:sp>
      <p:sp>
        <p:nvSpPr>
          <p:cNvPr id="9" name="TextBox 9"/>
          <p:cNvSpPr txBox="1"/>
          <p:nvPr/>
        </p:nvSpPr>
        <p:spPr>
          <a:xfrm>
            <a:off x="384600" y="5420433"/>
            <a:ext cx="3399584" cy="303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pPr>
            <a:r>
              <a:rPr lang="en-US" sz="1767" b="1">
                <a:solidFill>
                  <a:srgbClr val="FFFFFF"/>
                </a:solidFill>
                <a:latin typeface="Montserrat"/>
              </a:rPr>
              <a:t>September 24, 2024</a:t>
            </a:r>
            <a:endParaRPr lang="en-US" sz="800"/>
          </a:p>
        </p:txBody>
      </p:sp>
      <p:sp>
        <p:nvSpPr>
          <p:cNvPr id="10" name="TextBox 10"/>
          <p:cNvSpPr txBox="1"/>
          <p:nvPr/>
        </p:nvSpPr>
        <p:spPr>
          <a:xfrm>
            <a:off x="384600" y="6403774"/>
            <a:ext cx="3399584" cy="1853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367"/>
              </a:lnSpc>
            </a:pPr>
            <a:r>
              <a:rPr lang="en-US" sz="1600" b="1">
                <a:solidFill>
                  <a:srgbClr val="FFFFFF"/>
                </a:solidFill>
                <a:latin typeface="Montserrat"/>
              </a:rPr>
              <a:t>www.cesa.org</a:t>
            </a:r>
          </a:p>
        </p:txBody>
      </p:sp>
      <p:sp>
        <p:nvSpPr>
          <p:cNvPr id="11" name="Freeform 11"/>
          <p:cNvSpPr/>
          <p:nvPr/>
        </p:nvSpPr>
        <p:spPr>
          <a:xfrm>
            <a:off x="384600" y="483701"/>
            <a:ext cx="2417129" cy="707085"/>
          </a:xfrm>
          <a:custGeom>
            <a:avLst/>
            <a:gdLst/>
            <a:ahLst/>
            <a:cxnLst/>
            <a:rect l="l" t="t" r="r" b="b"/>
            <a:pathLst>
              <a:path w="3625693" h="1060628">
                <a:moveTo>
                  <a:pt x="0" y="0"/>
                </a:moveTo>
                <a:lnTo>
                  <a:pt x="3625694" y="0"/>
                </a:lnTo>
                <a:lnTo>
                  <a:pt x="3625694" y="1060628"/>
                </a:lnTo>
                <a:lnTo>
                  <a:pt x="0" y="1060628"/>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293893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C896-2BCF-14F7-F3F5-D5A267C33078}"/>
              </a:ext>
            </a:extLst>
          </p:cNvPr>
          <p:cNvSpPr>
            <a:spLocks noGrp="1"/>
          </p:cNvSpPr>
          <p:nvPr>
            <p:ph type="body" sz="quarter" idx="16"/>
          </p:nvPr>
        </p:nvSpPr>
        <p:spPr/>
        <p:txBody>
          <a:bodyPr/>
          <a:lstStyle/>
          <a:p>
            <a:r>
              <a:rPr lang="en-US">
                <a:latin typeface="Calibri"/>
                <a:ea typeface="Calibri"/>
                <a:cs typeface="Calibri"/>
              </a:rPr>
              <a:t>Program HisTory</a:t>
            </a:r>
            <a:endParaRPr lang="en-US"/>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7"/>
          </p:nvPr>
        </p:nvSpPr>
        <p:spPr/>
        <p:txBody>
          <a:bodyPr/>
          <a:lstStyle/>
          <a:p>
            <a:r>
              <a:rPr lang="en-US"/>
              <a:t>Program Overview</a:t>
            </a:r>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p:txBody>
          <a:bodyPr vert="horz" lIns="91440" tIns="45720" rIns="91440" bIns="45720" rtlCol="0" anchor="t">
            <a:noAutofit/>
          </a:bodyPr>
          <a:lstStyle/>
          <a:p>
            <a:pPr indent="-191770"/>
            <a:r>
              <a:rPr lang="en-US" dirty="0">
                <a:latin typeface="Calibri"/>
                <a:cs typeface="Calibri"/>
              </a:rPr>
              <a:t>Goal</a:t>
            </a:r>
          </a:p>
          <a:p>
            <a:pPr lvl="1" indent="-191770"/>
            <a:r>
              <a:rPr lang="en-US" dirty="0">
                <a:latin typeface="Calibri"/>
                <a:cs typeface="Calibri"/>
              </a:rPr>
              <a:t>Decarbonize high-polluting school bus sector</a:t>
            </a:r>
          </a:p>
          <a:p>
            <a:pPr indent="-191770"/>
            <a:r>
              <a:rPr lang="en-US" dirty="0">
                <a:latin typeface="Calibri"/>
                <a:cs typeface="Calibri"/>
              </a:rPr>
              <a:t>Support</a:t>
            </a:r>
          </a:p>
          <a:p>
            <a:pPr lvl="1" indent="-191770"/>
            <a:r>
              <a:rPr lang="en-US" dirty="0">
                <a:latin typeface="Calibri"/>
                <a:cs typeface="Calibri"/>
              </a:rPr>
              <a:t>Financial and technical aid for school districts and private transportation providers</a:t>
            </a:r>
          </a:p>
          <a:p>
            <a:pPr indent="-191770"/>
            <a:r>
              <a:rPr lang="en-US" dirty="0">
                <a:latin typeface="Calibri"/>
                <a:cs typeface="Calibri"/>
              </a:rPr>
              <a:t>Focus</a:t>
            </a:r>
          </a:p>
          <a:p>
            <a:pPr lvl="1" indent="-191770"/>
            <a:r>
              <a:rPr lang="en-US" dirty="0">
                <a:latin typeface="Calibri"/>
                <a:cs typeface="Calibri"/>
              </a:rPr>
              <a:t>Maintaining and expanding momentum for school bus electrification and reducing emissions to support </a:t>
            </a:r>
            <a:r>
              <a:rPr lang="en-US" dirty="0" err="1">
                <a:latin typeface="Calibri"/>
                <a:cs typeface="Calibri"/>
              </a:rPr>
              <a:t>Massachussets</a:t>
            </a:r>
            <a:r>
              <a:rPr lang="en-US" dirty="0">
                <a:latin typeface="Calibri"/>
                <a:cs typeface="Calibri"/>
              </a:rPr>
              <a:t> Climate Goals</a:t>
            </a:r>
            <a:endParaRPr lang="en-US" dirty="0"/>
          </a:p>
          <a:p>
            <a:pPr lvl="1" indent="-191770"/>
            <a:endParaRPr lang="en-US"/>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r>
              <a:rPr lang="en-US"/>
              <a:t>Introduction to the ACT School Bus Program</a:t>
            </a:r>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sp>
        <p:nvSpPr>
          <p:cNvPr id="10" name="Content Placeholder 4">
            <a:extLst>
              <a:ext uri="{FF2B5EF4-FFF2-40B4-BE49-F238E27FC236}">
                <a16:creationId xmlns:a16="http://schemas.microsoft.com/office/drawing/2014/main" id="{6D68AEE1-D879-7CF7-024E-7A7FCB267272}"/>
              </a:ext>
            </a:extLst>
          </p:cNvPr>
          <p:cNvSpPr txBox="1">
            <a:spLocks/>
          </p:cNvSpPr>
          <p:nvPr/>
        </p:nvSpPr>
        <p:spPr>
          <a:xfrm>
            <a:off x="6402638" y="1833632"/>
            <a:ext cx="5272616" cy="4343400"/>
          </a:xfrm>
          <a:prstGeom prst="rect">
            <a:avLst/>
          </a:prstGeom>
        </p:spPr>
        <p:txBody>
          <a:bodyPr vert="horz" lIns="91440" tIns="45720" rIns="91440" bIns="45720" rtlCol="0" anchor="t">
            <a:noAutofit/>
          </a:bodyPr>
          <a:lstStyle>
            <a:lvl1pPr marL="194310" indent="-192024" algn="l" defTabSz="365760" rtl="0" eaLnBrk="1" latinLnBrk="0" hangingPunct="1">
              <a:lnSpc>
                <a:spcPct val="90000"/>
              </a:lnSpc>
              <a:spcBef>
                <a:spcPts val="1000"/>
              </a:spcBef>
              <a:spcAft>
                <a:spcPts val="10"/>
              </a:spcAft>
              <a:buClr>
                <a:srgbClr val="FF6000"/>
              </a:buClr>
              <a:buSzPct val="60000"/>
              <a:buFont typeface="System Font Regular"/>
              <a:buChar char="➤"/>
              <a:defRPr sz="1800" b="0" i="0" kern="1200" cap="none" baseline="0">
                <a:solidFill>
                  <a:schemeClr val="tx1"/>
                </a:solidFill>
                <a:latin typeface="Calibri" panose="020F0502020204030204" pitchFamily="34" charset="0"/>
                <a:ea typeface="+mn-ea"/>
                <a:cs typeface="Calibri" panose="020F0502020204030204" pitchFamily="34" charset="0"/>
              </a:defRPr>
            </a:lvl1pPr>
            <a:lvl2pPr marL="411480" indent="-192024" algn="l" defTabSz="365760" rtl="0" eaLnBrk="1" latinLnBrk="0" hangingPunct="1">
              <a:lnSpc>
                <a:spcPct val="90000"/>
              </a:lnSpc>
              <a:spcBef>
                <a:spcPts val="500"/>
              </a:spcBef>
              <a:spcAft>
                <a:spcPts val="10"/>
              </a:spcAft>
              <a:buClr>
                <a:srgbClr val="0065A4"/>
              </a:buClr>
              <a:buSzPct val="100000"/>
              <a:buFont typeface="Arial" panose="020B0604020202020204" pitchFamily="34" charset="0"/>
              <a:buChar char="•"/>
              <a:defRPr sz="1600" b="0" i="0" kern="1200" cap="none" baseline="0">
                <a:solidFill>
                  <a:schemeClr val="tx1"/>
                </a:solidFill>
                <a:latin typeface="Calibri" panose="020F0502020204030204" pitchFamily="34" charset="0"/>
                <a:ea typeface="+mn-ea"/>
                <a:cs typeface="Calibri" panose="020F0502020204030204" pitchFamily="34" charset="0"/>
              </a:defRPr>
            </a:lvl2pPr>
            <a:lvl3pPr marL="576072" indent="-137160" algn="l" defTabSz="365760" rtl="0" eaLnBrk="1" latinLnBrk="0" hangingPunct="1">
              <a:lnSpc>
                <a:spcPct val="90000"/>
              </a:lnSpc>
              <a:spcBef>
                <a:spcPts val="500"/>
              </a:spcBef>
              <a:spcAft>
                <a:spcPts val="10"/>
              </a:spcAft>
              <a:buClr>
                <a:srgbClr val="0065A4"/>
              </a:buClr>
              <a:buSzPct val="100000"/>
              <a:buFont typeface="Arial" panose="020B0604020202020204" pitchFamily="34" charset="0"/>
              <a:buChar char="•"/>
              <a:defRPr sz="1400" b="0" i="0" kern="1200" cap="none" baseline="0">
                <a:solidFill>
                  <a:schemeClr val="tx1"/>
                </a:solidFill>
                <a:latin typeface="Calibri" panose="020F0502020204030204" pitchFamily="34" charset="0"/>
                <a:ea typeface="+mn-ea"/>
                <a:cs typeface="Calibri" panose="020F0502020204030204" pitchFamily="34" charset="0"/>
              </a:defRPr>
            </a:lvl3pPr>
            <a:lvl4pPr marL="713232" indent="-128016" algn="l" defTabSz="365760" rtl="0" eaLnBrk="1" latinLnBrk="0" hangingPunct="1">
              <a:lnSpc>
                <a:spcPct val="90000"/>
              </a:lnSpc>
              <a:spcBef>
                <a:spcPts val="500"/>
              </a:spcBef>
              <a:spcAft>
                <a:spcPts val="10"/>
              </a:spcAft>
              <a:buClr>
                <a:srgbClr val="FF6000"/>
              </a:buClr>
              <a:buSzPct val="60000"/>
              <a:buFont typeface="System Font Regular"/>
              <a:buChar char="➤"/>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850392" indent="-128016" algn="l" defTabSz="365760" rtl="0" eaLnBrk="1" latinLnBrk="0" hangingPunct="1">
              <a:lnSpc>
                <a:spcPct val="90000"/>
              </a:lnSpc>
              <a:spcBef>
                <a:spcPts val="500"/>
              </a:spcBef>
              <a:spcAft>
                <a:spcPts val="10"/>
              </a:spcAft>
              <a:buClr>
                <a:srgbClr val="FF6000"/>
              </a:buClr>
              <a:buSzPct val="60000"/>
              <a:buFont typeface="System Font Regular"/>
              <a:buChar char="➤"/>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1770"/>
            <a:r>
              <a:rPr lang="en-US" dirty="0">
                <a:latin typeface="Calibri"/>
                <a:ea typeface="Calibri"/>
                <a:cs typeface="Calibri"/>
              </a:rPr>
              <a:t>2021 – </a:t>
            </a:r>
            <a:r>
              <a:rPr lang="en-US" dirty="0" err="1">
                <a:latin typeface="Calibri"/>
                <a:ea typeface="Calibri"/>
                <a:cs typeface="Calibri"/>
              </a:rPr>
              <a:t>ACTNow</a:t>
            </a:r>
            <a:r>
              <a:rPr lang="en-US" dirty="0">
                <a:latin typeface="Calibri"/>
                <a:ea typeface="Calibri"/>
                <a:cs typeface="Calibri"/>
              </a:rPr>
              <a:t> Funding Pilot</a:t>
            </a:r>
          </a:p>
          <a:p>
            <a:pPr lvl="1" indent="-191770">
              <a:buFont typeface="Arial,Sans-Serif" panose="020B0604020202020204" pitchFamily="34" charset="0"/>
            </a:pPr>
            <a:r>
              <a:rPr lang="en-US" dirty="0">
                <a:latin typeface="Calibri"/>
                <a:ea typeface="Calibri"/>
                <a:cs typeface="Calibri"/>
              </a:rPr>
              <a:t>Funded (3) School Bus Electrification Pilots</a:t>
            </a:r>
          </a:p>
          <a:p>
            <a:pPr marL="575945" lvl="2">
              <a:buFont typeface="Wingdings" panose="020B0604020202020204" pitchFamily="34" charset="0"/>
              <a:buChar char="§"/>
            </a:pPr>
            <a:r>
              <a:rPr lang="en-US" dirty="0">
                <a:latin typeface="Calibri"/>
                <a:ea typeface="Calibri"/>
                <a:cs typeface="Calibri"/>
              </a:rPr>
              <a:t>Arlington Public Schools</a:t>
            </a:r>
          </a:p>
          <a:p>
            <a:pPr marL="575945" lvl="2">
              <a:buFont typeface="Wingdings" panose="020B0604020202020204" pitchFamily="34" charset="0"/>
              <a:buChar char="§"/>
            </a:pPr>
            <a:r>
              <a:rPr lang="en-US" dirty="0">
                <a:latin typeface="Calibri"/>
                <a:ea typeface="Calibri"/>
                <a:cs typeface="Calibri"/>
              </a:rPr>
              <a:t>Beverly Public Schools</a:t>
            </a:r>
          </a:p>
          <a:p>
            <a:pPr marL="575945" lvl="2">
              <a:buFont typeface="Wingdings" panose="020B0604020202020204" pitchFamily="34" charset="0"/>
              <a:buChar char="§"/>
            </a:pPr>
            <a:r>
              <a:rPr lang="en-US" dirty="0">
                <a:latin typeface="Calibri"/>
                <a:ea typeface="Calibri"/>
                <a:cs typeface="Calibri"/>
              </a:rPr>
              <a:t>Cohasset Public Schools</a:t>
            </a:r>
          </a:p>
          <a:p>
            <a:pPr marL="575945" lvl="2">
              <a:buFont typeface="Wingdings" panose="020B0604020202020204" pitchFamily="34" charset="0"/>
              <a:buChar char="§"/>
            </a:pPr>
            <a:r>
              <a:rPr lang="en-US" dirty="0">
                <a:latin typeface="Calibri"/>
                <a:ea typeface="Calibri"/>
                <a:cs typeface="Calibri"/>
              </a:rPr>
              <a:t>4 Electric School Buses </a:t>
            </a:r>
          </a:p>
          <a:p>
            <a:pPr lvl="1" indent="-191770">
              <a:buFont typeface="Arial,Sans-Serif" panose="020B0604020202020204" pitchFamily="34" charset="0"/>
            </a:pPr>
            <a:r>
              <a:rPr lang="en-US" dirty="0">
                <a:latin typeface="Calibri"/>
                <a:ea typeface="Calibri"/>
                <a:cs typeface="Calibri"/>
              </a:rPr>
              <a:t>Results shaped the current ACT School Bus Program</a:t>
            </a:r>
          </a:p>
          <a:p>
            <a:pPr marL="575945" lvl="2">
              <a:buFont typeface="Wingdings" panose="020B0604020202020204" pitchFamily="34" charset="0"/>
              <a:buChar char="§"/>
            </a:pPr>
            <a:r>
              <a:rPr lang="en-US" dirty="0">
                <a:latin typeface="Calibri"/>
                <a:ea typeface="Calibri"/>
                <a:cs typeface="Calibri"/>
              </a:rPr>
              <a:t>Demonstrated need for Hands-on Technical Support</a:t>
            </a:r>
          </a:p>
          <a:p>
            <a:pPr indent="-191770">
              <a:buFont typeface="System Font Regular" panose="020B0604020202020204" pitchFamily="34" charset="0"/>
              <a:buChar char="➤"/>
            </a:pPr>
            <a:r>
              <a:rPr lang="en-US" dirty="0">
                <a:latin typeface="Calibri"/>
                <a:ea typeface="Calibri"/>
                <a:cs typeface="Calibri"/>
              </a:rPr>
              <a:t>2023 – ACT School Bus </a:t>
            </a:r>
          </a:p>
          <a:p>
            <a:pPr lvl="1" indent="-191770"/>
            <a:r>
              <a:rPr lang="en-US" dirty="0">
                <a:latin typeface="Calibri"/>
                <a:ea typeface="Calibri"/>
                <a:cs typeface="Calibri"/>
              </a:rPr>
              <a:t>Fleet Deployment</a:t>
            </a:r>
            <a:endParaRPr lang="en-US" dirty="0">
              <a:ea typeface="Calibri"/>
            </a:endParaRPr>
          </a:p>
          <a:p>
            <a:pPr marL="575945" lvl="2">
              <a:buFont typeface="Wingdings" panose="020B0604020202020204" pitchFamily="34" charset="0"/>
              <a:buChar char="§"/>
            </a:pPr>
            <a:r>
              <a:rPr lang="en-US" dirty="0">
                <a:latin typeface="Calibri"/>
                <a:ea typeface="Calibri"/>
                <a:cs typeface="Calibri"/>
              </a:rPr>
              <a:t>Leverage Federal EPA funding with complementary State funding for electric school bus procurement and deployment</a:t>
            </a:r>
          </a:p>
          <a:p>
            <a:pPr lvl="1" indent="-191770"/>
            <a:r>
              <a:rPr lang="en-US" dirty="0">
                <a:latin typeface="Calibri"/>
                <a:ea typeface="Calibri"/>
                <a:cs typeface="Calibri"/>
              </a:rPr>
              <a:t>Advisory Services</a:t>
            </a:r>
            <a:endParaRPr lang="en-US" dirty="0">
              <a:ea typeface="Calibri"/>
            </a:endParaRPr>
          </a:p>
          <a:p>
            <a:pPr marL="575945" lvl="2">
              <a:buFont typeface="Wingdings" panose="020B0604020202020204" pitchFamily="34" charset="0"/>
              <a:buChar char="§"/>
            </a:pPr>
            <a:r>
              <a:rPr lang="en-US" dirty="0">
                <a:latin typeface="Calibri"/>
                <a:ea typeface="Calibri"/>
                <a:cs typeface="Calibri"/>
              </a:rPr>
              <a:t>Utilize Technical Consultant to analyze fleet operations and develop Full Fleet Electrification Plans as deployment guide</a:t>
            </a:r>
            <a:endParaRPr lang="en-US" dirty="0">
              <a:ea typeface="Calibri"/>
            </a:endParaRPr>
          </a:p>
          <a:p>
            <a:pPr lvl="1" indent="-191770"/>
            <a:endParaRPr lang="en-US">
              <a:ea typeface="Calibri"/>
            </a:endParaRPr>
          </a:p>
        </p:txBody>
      </p:sp>
    </p:spTree>
    <p:extLst>
      <p:ext uri="{BB962C8B-B14F-4D97-AF65-F5344CB8AC3E}">
        <p14:creationId xmlns:p14="http://schemas.microsoft.com/office/powerpoint/2010/main" val="6120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BAA3B-9C58-8867-B5A0-D8167083F22E}"/>
              </a:ext>
            </a:extLst>
          </p:cNvPr>
          <p:cNvSpPr/>
          <p:nvPr/>
        </p:nvSpPr>
        <p:spPr>
          <a:xfrm>
            <a:off x="0" y="-13880"/>
            <a:ext cx="12192000" cy="6444843"/>
          </a:xfrm>
          <a:prstGeom prst="rect">
            <a:avLst/>
          </a:prstGeom>
          <a:solidFill>
            <a:schemeClr val="accent2">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6D51A94-F021-70B5-F103-E7E5E39430B1}"/>
              </a:ext>
            </a:extLst>
          </p:cNvPr>
          <p:cNvSpPr>
            <a:spLocks noGrp="1"/>
          </p:cNvSpPr>
          <p:nvPr>
            <p:ph type="sldNum" sz="quarter" idx="4294967295"/>
          </p:nvPr>
        </p:nvSpPr>
        <p:spPr>
          <a:xfrm>
            <a:off x="11750675" y="6430963"/>
            <a:ext cx="441325" cy="385762"/>
          </a:xfrm>
          <a:prstGeom prst="rect">
            <a:avLst/>
          </a:prstGeom>
        </p:spPr>
        <p:txBody>
          <a:bodyPr/>
          <a:lstStyle/>
          <a:p>
            <a:fld id="{45EBD3CB-B0EF-374D-A7D9-9E1E0B8E9BAC}" type="slidenum">
              <a:rPr lang="en-US" smtClean="0"/>
              <a:pPr/>
              <a:t>11</a:t>
            </a:fld>
            <a:endParaRPr lang="en-US"/>
          </a:p>
        </p:txBody>
      </p:sp>
      <p:sp>
        <p:nvSpPr>
          <p:cNvPr id="10" name="Title 1">
            <a:extLst>
              <a:ext uri="{FF2B5EF4-FFF2-40B4-BE49-F238E27FC236}">
                <a16:creationId xmlns:a16="http://schemas.microsoft.com/office/drawing/2014/main" id="{9416F47B-3114-17CA-407A-B420EFE69E79}"/>
              </a:ext>
            </a:extLst>
          </p:cNvPr>
          <p:cNvSpPr>
            <a:spLocks noGrp="1"/>
          </p:cNvSpPr>
          <p:nvPr>
            <p:ph type="title"/>
          </p:nvPr>
        </p:nvSpPr>
        <p:spPr>
          <a:xfrm>
            <a:off x="2487521" y="2224123"/>
            <a:ext cx="7216957" cy="2409753"/>
          </a:xfrm>
        </p:spPr>
        <p:txBody>
          <a:bodyPr/>
          <a:lstStyle/>
          <a:p>
            <a:pPr marL="4445" indent="-4445" algn="ctr"/>
            <a:r>
              <a:rPr lang="en-US" sz="4800">
                <a:solidFill>
                  <a:schemeClr val="bg1"/>
                </a:solidFill>
                <a:latin typeface="Calibri"/>
                <a:cs typeface="Calibri"/>
              </a:rPr>
              <a:t>Advisory Services Program</a:t>
            </a:r>
            <a:endParaRPr lang="en-US">
              <a:solidFill>
                <a:schemeClr val="bg1"/>
              </a:solidFill>
              <a:cs typeface="Calibri" panose="020F0502020204030204" pitchFamily="34" charset="0"/>
            </a:endParaRPr>
          </a:p>
        </p:txBody>
      </p:sp>
    </p:spTree>
    <p:extLst>
      <p:ext uri="{BB962C8B-B14F-4D97-AF65-F5344CB8AC3E}">
        <p14:creationId xmlns:p14="http://schemas.microsoft.com/office/powerpoint/2010/main" val="334498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036D0-AE1D-2BC3-C8CC-30F7D29A7C7D}"/>
              </a:ext>
            </a:extLst>
          </p:cNvPr>
          <p:cNvSpPr>
            <a:spLocks noGrp="1"/>
          </p:cNvSpPr>
          <p:nvPr>
            <p:ph sz="half" idx="13"/>
          </p:nvPr>
        </p:nvSpPr>
        <p:spPr>
          <a:xfrm>
            <a:off x="359820" y="1102511"/>
            <a:ext cx="11527380" cy="4780419"/>
          </a:xfrm>
        </p:spPr>
        <p:txBody>
          <a:bodyPr vert="horz" lIns="91440" tIns="45720" rIns="91440" bIns="45720" rtlCol="0" anchor="t">
            <a:noAutofit/>
          </a:bodyPr>
          <a:lstStyle/>
          <a:p>
            <a:pPr indent="-191770"/>
            <a:r>
              <a:rPr lang="en-US" sz="2400" b="1" dirty="0">
                <a:latin typeface="+mn-lt"/>
                <a:cs typeface="Calibri"/>
              </a:rPr>
              <a:t>Free Fleet Electrification Planning Program</a:t>
            </a:r>
          </a:p>
          <a:p>
            <a:pPr lvl="1" indent="-191770"/>
            <a:r>
              <a:rPr lang="en-US" sz="2200" dirty="0">
                <a:latin typeface="+mn-lt"/>
                <a:cs typeface="Calibri"/>
              </a:rPr>
              <a:t>Support for up to </a:t>
            </a:r>
            <a:r>
              <a:rPr lang="en-US" sz="2200" b="1" dirty="0">
                <a:latin typeface="+mn-lt"/>
                <a:cs typeface="Calibri"/>
              </a:rPr>
              <a:t>25</a:t>
            </a:r>
            <a:r>
              <a:rPr lang="en-US" sz="2200" dirty="0">
                <a:latin typeface="+mn-lt"/>
                <a:cs typeface="Calibri"/>
              </a:rPr>
              <a:t> school bus fleets</a:t>
            </a:r>
            <a:r>
              <a:rPr lang="en-US" sz="2400" dirty="0">
                <a:latin typeface="+mn-lt"/>
                <a:cs typeface="Calibri"/>
              </a:rPr>
              <a:t> in accessing additional funding opportunities </a:t>
            </a:r>
            <a:endParaRPr lang="en-US" sz="2400" dirty="0">
              <a:latin typeface="+mn-lt"/>
              <a:cs typeface="Arial"/>
            </a:endParaRPr>
          </a:p>
          <a:p>
            <a:pPr lvl="1" indent="-191770"/>
            <a:r>
              <a:rPr lang="en-US" sz="2400" dirty="0">
                <a:latin typeface="+mn-lt"/>
                <a:cs typeface="Calibri"/>
              </a:rPr>
              <a:t>Creates customized feasibility designs, financial models, and procurement plan</a:t>
            </a:r>
            <a:endParaRPr lang="en-US" sz="2200" dirty="0">
              <a:latin typeface="+mn-lt"/>
              <a:cs typeface="Calibri"/>
            </a:endParaRPr>
          </a:p>
          <a:p>
            <a:pPr marL="342900" indent="-342900"/>
            <a:r>
              <a:rPr lang="en-US" sz="2400" dirty="0">
                <a:solidFill>
                  <a:schemeClr val="bg2">
                    <a:lumMod val="10000"/>
                  </a:schemeClr>
                </a:solidFill>
                <a:latin typeface="Calibri" panose="020F0502020204030204"/>
                <a:cs typeface="Calibri"/>
              </a:rPr>
              <a:t>School districts OR 3rd party school bus fleets (in partnership with school districts) may directly apply to receive free electrification advisory services </a:t>
            </a:r>
            <a:endParaRPr lang="en-US" sz="2400" dirty="0">
              <a:solidFill>
                <a:schemeClr val="bg2">
                  <a:lumMod val="10000"/>
                </a:schemeClr>
              </a:solidFill>
              <a:latin typeface="Calibri" panose="020F0502020204030204"/>
              <a:ea typeface="Calibri" panose="020F0502020204030204"/>
              <a:cs typeface="Calibri"/>
            </a:endParaRPr>
          </a:p>
          <a:p>
            <a:pPr marL="342900" indent="-342900"/>
            <a:r>
              <a:rPr lang="en-US" sz="2400" dirty="0">
                <a:solidFill>
                  <a:schemeClr val="bg2">
                    <a:lumMod val="10000"/>
                  </a:schemeClr>
                </a:solidFill>
                <a:latin typeface="Calibri" panose="020F0502020204030204"/>
                <a:ea typeface="Calibri" panose="020F0502020204030204"/>
                <a:cs typeface="Calibri"/>
              </a:rPr>
              <a:t>EPA Priority Districts and their project partners are given preference</a:t>
            </a:r>
          </a:p>
          <a:p>
            <a:pPr marL="342900" indent="-342900"/>
            <a:r>
              <a:rPr lang="en-US" sz="2400" dirty="0">
                <a:solidFill>
                  <a:schemeClr val="bg2">
                    <a:lumMod val="10000"/>
                  </a:schemeClr>
                </a:solidFill>
                <a:latin typeface="Calibri" panose="020F0502020204030204"/>
                <a:ea typeface="Calibri" panose="020F0502020204030204"/>
                <a:cs typeface="Calibri"/>
              </a:rPr>
              <a:t>Goal of geographic and ownership model diversity </a:t>
            </a:r>
          </a:p>
          <a:p>
            <a:pPr marL="342900" indent="-342900"/>
            <a:r>
              <a:rPr lang="en-US" sz="2400" dirty="0">
                <a:solidFill>
                  <a:schemeClr val="bg2">
                    <a:lumMod val="10000"/>
                  </a:schemeClr>
                </a:solidFill>
                <a:latin typeface="Calibri" panose="020F0502020204030204"/>
                <a:ea typeface="Calibri" panose="020F0502020204030204"/>
                <a:cs typeface="Calibri"/>
              </a:rPr>
              <a:t>Districts currently enrolled: </a:t>
            </a:r>
            <a:r>
              <a:rPr lang="en-US" sz="2400" b="1" dirty="0">
                <a:solidFill>
                  <a:schemeClr val="bg2">
                    <a:lumMod val="10000"/>
                  </a:schemeClr>
                </a:solidFill>
                <a:latin typeface="Calibri" panose="020F0502020204030204"/>
                <a:ea typeface="Calibri" panose="020F0502020204030204"/>
                <a:cs typeface="Calibri"/>
              </a:rPr>
              <a:t>Boston, Springfield, Mashpee, Worcester, Fitchburg, Everett, Medford, Natick, Truro, and Pittsfield</a:t>
            </a:r>
          </a:p>
          <a:p>
            <a:pPr marL="0" indent="0">
              <a:buNone/>
            </a:pPr>
            <a:endParaRPr lang="en-US" sz="2400">
              <a:solidFill>
                <a:schemeClr val="bg2">
                  <a:lumMod val="10000"/>
                </a:schemeClr>
              </a:solidFill>
              <a:latin typeface="Calibri" panose="020F0502020204030204"/>
              <a:ea typeface="Calibri" panose="020F0502020204030204"/>
              <a:cs typeface="Calibri"/>
            </a:endParaRPr>
          </a:p>
          <a:p>
            <a:pPr marL="342900" indent="-342900"/>
            <a:endParaRPr lang="en-US" sz="2400">
              <a:solidFill>
                <a:schemeClr val="bg2">
                  <a:lumMod val="10000"/>
                </a:schemeClr>
              </a:solidFill>
              <a:latin typeface="Calibri" panose="020F0502020204030204"/>
              <a:ea typeface="Calibri" panose="020F0502020204030204"/>
              <a:cs typeface="Calibri"/>
            </a:endParaRPr>
          </a:p>
        </p:txBody>
      </p:sp>
      <p:sp>
        <p:nvSpPr>
          <p:cNvPr id="3" name="Title 2">
            <a:extLst>
              <a:ext uri="{FF2B5EF4-FFF2-40B4-BE49-F238E27FC236}">
                <a16:creationId xmlns:a16="http://schemas.microsoft.com/office/drawing/2014/main" id="{11792249-356D-51D0-BF0E-9806C3A1BC2D}"/>
              </a:ext>
            </a:extLst>
          </p:cNvPr>
          <p:cNvSpPr>
            <a:spLocks noGrp="1"/>
          </p:cNvSpPr>
          <p:nvPr>
            <p:ph type="title"/>
          </p:nvPr>
        </p:nvSpPr>
        <p:spPr/>
        <p:txBody>
          <a:bodyPr anchor="b"/>
          <a:lstStyle/>
          <a:p>
            <a:r>
              <a:rPr lang="en-US" sz="4000"/>
              <a:t>ACT School Bus Advisory Services</a:t>
            </a:r>
          </a:p>
        </p:txBody>
      </p:sp>
      <p:sp>
        <p:nvSpPr>
          <p:cNvPr id="4" name="Slide Number Placeholder 3">
            <a:extLst>
              <a:ext uri="{FF2B5EF4-FFF2-40B4-BE49-F238E27FC236}">
                <a16:creationId xmlns:a16="http://schemas.microsoft.com/office/drawing/2014/main" id="{1D35A3C4-1481-9C02-24FF-4DB64C770B21}"/>
              </a:ext>
            </a:extLst>
          </p:cNvPr>
          <p:cNvSpPr>
            <a:spLocks noGrp="1"/>
          </p:cNvSpPr>
          <p:nvPr>
            <p:ph type="sldNum" sz="quarter" idx="11"/>
          </p:nvPr>
        </p:nvSpPr>
        <p:spPr/>
        <p:txBody>
          <a:bodyPr/>
          <a:lstStyle/>
          <a:p>
            <a:fld id="{45EBD3CB-B0EF-374D-A7D9-9E1E0B8E9BAC}" type="slidenum">
              <a:rPr lang="en-US" smtClean="0"/>
              <a:pPr/>
              <a:t>12</a:t>
            </a:fld>
            <a:endParaRPr lang="en-US"/>
          </a:p>
        </p:txBody>
      </p:sp>
      <p:pic>
        <p:nvPicPr>
          <p:cNvPr id="6" name="Picture 2" descr="Text&#10;&#10;Description automatically generated">
            <a:extLst>
              <a:ext uri="{FF2B5EF4-FFF2-40B4-BE49-F238E27FC236}">
                <a16:creationId xmlns:a16="http://schemas.microsoft.com/office/drawing/2014/main" id="{1B29C86F-1C08-BB51-73DB-08B91BA38BA4}"/>
              </a:ext>
            </a:extLst>
          </p:cNvPr>
          <p:cNvPicPr>
            <a:picLocks noChangeAspect="1"/>
          </p:cNvPicPr>
          <p:nvPr/>
        </p:nvPicPr>
        <p:blipFill>
          <a:blip r:embed="rId2"/>
          <a:stretch>
            <a:fillRect/>
          </a:stretch>
        </p:blipFill>
        <p:spPr>
          <a:xfrm>
            <a:off x="9158513" y="58916"/>
            <a:ext cx="2888343" cy="879830"/>
          </a:xfrm>
          <a:prstGeom prst="rect">
            <a:avLst/>
          </a:prstGeom>
        </p:spPr>
      </p:pic>
      <p:sp>
        <p:nvSpPr>
          <p:cNvPr id="12" name="Text Placeholder 8">
            <a:extLst>
              <a:ext uri="{FF2B5EF4-FFF2-40B4-BE49-F238E27FC236}">
                <a16:creationId xmlns:a16="http://schemas.microsoft.com/office/drawing/2014/main" id="{107DB4A0-9CDE-D79A-C3C7-352DC3639CC0}"/>
              </a:ext>
            </a:extLst>
          </p:cNvPr>
          <p:cNvSpPr txBox="1">
            <a:spLocks/>
          </p:cNvSpPr>
          <p:nvPr/>
        </p:nvSpPr>
        <p:spPr>
          <a:xfrm>
            <a:off x="359820" y="6460701"/>
            <a:ext cx="10842568" cy="365760"/>
          </a:xfrm>
          <a:prstGeom prst="rect">
            <a:avLst/>
          </a:prstGeom>
        </p:spPr>
        <p:txBody>
          <a:bodyPr lIns="91440" tIns="45720" rIns="91440" bIns="45720" anchor="ctr"/>
          <a:lst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panose="020F0502020204030204" pitchFamily="34" charset="0"/>
                <a:ea typeface="+mn-ea"/>
                <a:cs typeface="Calibri" panose="020F0502020204030204" pitchFamily="34" charset="0"/>
              </a:defRPr>
            </a:lvl1pPr>
            <a:lvl2pPr marL="0" indent="0" algn="l" defTabSz="365760" rtl="0" eaLnBrk="1" latinLnBrk="0" hangingPunct="1">
              <a:lnSpc>
                <a:spcPct val="90000"/>
              </a:lnSpc>
              <a:spcBef>
                <a:spcPts val="500"/>
              </a:spcBef>
              <a:spcAft>
                <a:spcPts val="10"/>
              </a:spcAft>
              <a:buFontTx/>
              <a:buNone/>
              <a:defRPr sz="1600" b="0" i="0" kern="1200" cap="none" baseline="0">
                <a:solidFill>
                  <a:schemeClr val="tx1"/>
                </a:solidFill>
                <a:latin typeface="Calibri" panose="020F0502020204030204" pitchFamily="34" charset="0"/>
                <a:ea typeface="+mn-ea"/>
                <a:cs typeface="Calibri" panose="020F0502020204030204" pitchFamily="34" charset="0"/>
              </a:defRPr>
            </a:lvl2pPr>
            <a:lvl3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panose="020F0502020204030204" pitchFamily="34" charset="0"/>
                <a:ea typeface="+mn-ea"/>
                <a:cs typeface="Calibri" panose="020F05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b="1" dirty="0">
                <a:solidFill>
                  <a:schemeClr val="bg1"/>
                </a:solidFill>
                <a:latin typeface="Calibri"/>
                <a:cs typeface="Calibri"/>
              </a:rPr>
              <a:t>ACT School Bus Program – CESA SLICE 2024</a:t>
            </a:r>
            <a:endParaRPr lang="en-US" sz="1000" dirty="0">
              <a:solidFill>
                <a:srgbClr val="000000"/>
              </a:solidFill>
              <a:latin typeface="Calibri"/>
              <a:cs typeface="Calibri"/>
            </a:endParaRPr>
          </a:p>
        </p:txBody>
      </p:sp>
      <p:sp>
        <p:nvSpPr>
          <p:cNvPr id="5" name="Rectangle 4">
            <a:extLst>
              <a:ext uri="{FF2B5EF4-FFF2-40B4-BE49-F238E27FC236}">
                <a16:creationId xmlns:a16="http://schemas.microsoft.com/office/drawing/2014/main" id="{514D0649-AF6C-2D8B-2D9B-6C188A90C663}"/>
              </a:ext>
            </a:extLst>
          </p:cNvPr>
          <p:cNvSpPr/>
          <p:nvPr/>
        </p:nvSpPr>
        <p:spPr>
          <a:xfrm>
            <a:off x="-1244" y="5285984"/>
            <a:ext cx="12192000" cy="1193892"/>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alibri" panose="020F0502020204030204"/>
                <a:cs typeface="Calibri"/>
              </a:rPr>
              <a:t>Eligible applicants are welcome to apply for Deployment and participate in Advisory Services </a:t>
            </a:r>
            <a:endParaRPr lang="en-US" dirty="0">
              <a:solidFill>
                <a:schemeClr val="tx1"/>
              </a:solidFill>
              <a:cs typeface="Calibri"/>
            </a:endParaRPr>
          </a:p>
        </p:txBody>
      </p:sp>
    </p:spTree>
    <p:extLst>
      <p:ext uri="{BB962C8B-B14F-4D97-AF65-F5344CB8AC3E}">
        <p14:creationId xmlns:p14="http://schemas.microsoft.com/office/powerpoint/2010/main" val="276470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BAA3B-9C58-8867-B5A0-D8167083F22E}"/>
              </a:ext>
            </a:extLst>
          </p:cNvPr>
          <p:cNvSpPr/>
          <p:nvPr/>
        </p:nvSpPr>
        <p:spPr>
          <a:xfrm>
            <a:off x="0" y="-13880"/>
            <a:ext cx="12192000" cy="6444843"/>
          </a:xfrm>
          <a:prstGeom prst="rect">
            <a:avLst/>
          </a:prstGeom>
          <a:solidFill>
            <a:schemeClr val="accent2">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6D51A94-F021-70B5-F103-E7E5E39430B1}"/>
              </a:ext>
            </a:extLst>
          </p:cNvPr>
          <p:cNvSpPr>
            <a:spLocks noGrp="1"/>
          </p:cNvSpPr>
          <p:nvPr>
            <p:ph type="sldNum" sz="quarter" idx="4294967295"/>
          </p:nvPr>
        </p:nvSpPr>
        <p:spPr>
          <a:xfrm>
            <a:off x="11750675" y="6430963"/>
            <a:ext cx="441325" cy="385762"/>
          </a:xfrm>
          <a:prstGeom prst="rect">
            <a:avLst/>
          </a:prstGeom>
        </p:spPr>
        <p:txBody>
          <a:bodyPr/>
          <a:lstStyle/>
          <a:p>
            <a:fld id="{45EBD3CB-B0EF-374D-A7D9-9E1E0B8E9BAC}" type="slidenum">
              <a:rPr lang="en-US" smtClean="0"/>
              <a:pPr/>
              <a:t>13</a:t>
            </a:fld>
            <a:endParaRPr lang="en-US"/>
          </a:p>
        </p:txBody>
      </p:sp>
      <p:sp>
        <p:nvSpPr>
          <p:cNvPr id="10" name="Title 1">
            <a:extLst>
              <a:ext uri="{FF2B5EF4-FFF2-40B4-BE49-F238E27FC236}">
                <a16:creationId xmlns:a16="http://schemas.microsoft.com/office/drawing/2014/main" id="{9416F47B-3114-17CA-407A-B420EFE69E79}"/>
              </a:ext>
            </a:extLst>
          </p:cNvPr>
          <p:cNvSpPr>
            <a:spLocks noGrp="1"/>
          </p:cNvSpPr>
          <p:nvPr>
            <p:ph type="title"/>
          </p:nvPr>
        </p:nvSpPr>
        <p:spPr>
          <a:xfrm>
            <a:off x="2123455" y="2224123"/>
            <a:ext cx="7945090" cy="2409753"/>
          </a:xfrm>
        </p:spPr>
        <p:txBody>
          <a:bodyPr/>
          <a:lstStyle/>
          <a:p>
            <a:pPr marL="4445" indent="-4445" algn="ctr"/>
            <a:r>
              <a:rPr lang="en-US" sz="4800">
                <a:solidFill>
                  <a:schemeClr val="bg1"/>
                </a:solidFill>
                <a:latin typeface="Calibri"/>
                <a:cs typeface="Calibri"/>
              </a:rPr>
              <a:t>Fleet Deployment Program</a:t>
            </a:r>
            <a:endParaRPr lang="en-US">
              <a:solidFill>
                <a:schemeClr val="bg1"/>
              </a:solidFill>
              <a:cs typeface="Calibri" panose="020F0502020204030204" pitchFamily="34" charset="0"/>
            </a:endParaRPr>
          </a:p>
        </p:txBody>
      </p:sp>
    </p:spTree>
    <p:extLst>
      <p:ext uri="{BB962C8B-B14F-4D97-AF65-F5344CB8AC3E}">
        <p14:creationId xmlns:p14="http://schemas.microsoft.com/office/powerpoint/2010/main" val="90491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036D0-AE1D-2BC3-C8CC-30F7D29A7C7D}"/>
              </a:ext>
            </a:extLst>
          </p:cNvPr>
          <p:cNvSpPr>
            <a:spLocks noGrp="1"/>
          </p:cNvSpPr>
          <p:nvPr>
            <p:ph sz="half" idx="13"/>
          </p:nvPr>
        </p:nvSpPr>
        <p:spPr>
          <a:xfrm>
            <a:off x="359821" y="1420259"/>
            <a:ext cx="11527380" cy="4756389"/>
          </a:xfrm>
        </p:spPr>
        <p:txBody>
          <a:bodyPr vert="horz" lIns="91440" tIns="45720" rIns="91440" bIns="45720" rtlCol="0" anchor="t">
            <a:noAutofit/>
          </a:bodyPr>
          <a:lstStyle/>
          <a:p>
            <a:pPr indent="-191770"/>
            <a:r>
              <a:rPr lang="en-US" sz="2400" dirty="0">
                <a:latin typeface="Calibri" panose="020F0502020204030204"/>
                <a:cs typeface="Calibri"/>
              </a:rPr>
              <a:t>Round 1 of Deployment:</a:t>
            </a:r>
          </a:p>
          <a:p>
            <a:pPr lvl="1" indent="-191770"/>
            <a:r>
              <a:rPr lang="en-US" sz="2000" dirty="0">
                <a:latin typeface="Calibri" panose="020F0502020204030204"/>
                <a:cs typeface="Calibri"/>
              </a:rPr>
              <a:t>Awarded in December 2022 – read </a:t>
            </a:r>
            <a:r>
              <a:rPr lang="en-US" sz="2000" b="1" dirty="0">
                <a:latin typeface="Calibri" panose="020F0502020204030204"/>
                <a:cs typeface="Calibri"/>
                <a:hlinkClick r:id="rId2"/>
              </a:rPr>
              <a:t>the press release</a:t>
            </a:r>
            <a:r>
              <a:rPr lang="en-US" sz="2000" b="1" dirty="0">
                <a:latin typeface="Calibri" panose="020F0502020204030204"/>
                <a:cs typeface="Calibri"/>
              </a:rPr>
              <a:t> </a:t>
            </a:r>
            <a:r>
              <a:rPr lang="en-US" sz="2000" dirty="0">
                <a:latin typeface="Calibri" panose="020F0502020204030204"/>
                <a:cs typeface="Calibri"/>
              </a:rPr>
              <a:t>and </a:t>
            </a:r>
            <a:r>
              <a:rPr lang="en-US" sz="2000" b="1" dirty="0">
                <a:latin typeface="Calibri" panose="020F0502020204030204"/>
                <a:cs typeface="Calibri"/>
                <a:hlinkClick r:id="rId3"/>
              </a:rPr>
              <a:t>the award memo</a:t>
            </a:r>
            <a:endParaRPr lang="en-US" sz="2000" b="1" dirty="0">
              <a:latin typeface="Calibri" panose="020F0502020204030204"/>
              <a:cs typeface="Calibri"/>
            </a:endParaRPr>
          </a:p>
          <a:p>
            <a:pPr lvl="1" indent="-191770"/>
            <a:r>
              <a:rPr lang="en-US" sz="2200" dirty="0" err="1">
                <a:latin typeface="Calibri" panose="020F0502020204030204"/>
                <a:cs typeface="Calibri"/>
              </a:rPr>
              <a:t>MassCEC</a:t>
            </a:r>
            <a:r>
              <a:rPr lang="en-US" sz="2200" dirty="0">
                <a:latin typeface="Calibri" panose="020F0502020204030204"/>
                <a:cs typeface="Calibri"/>
              </a:rPr>
              <a:t> provided </a:t>
            </a:r>
            <a:r>
              <a:rPr lang="en-US" sz="2200" b="1" dirty="0">
                <a:latin typeface="Calibri" panose="020F0502020204030204"/>
                <a:cs typeface="Calibri"/>
              </a:rPr>
              <a:t>$9,480,490 </a:t>
            </a:r>
            <a:r>
              <a:rPr lang="en-US" sz="2200" dirty="0">
                <a:latin typeface="Calibri" panose="020F0502020204030204"/>
                <a:cs typeface="Calibri"/>
              </a:rPr>
              <a:t>in state funding to complement federal EPA Clean School Bus FY22 Rebate Program </a:t>
            </a:r>
          </a:p>
          <a:p>
            <a:pPr marL="219710" lvl="1" indent="0">
              <a:buNone/>
            </a:pPr>
            <a:endParaRPr lang="en-US" sz="2200">
              <a:latin typeface="Calibri" panose="020F0502020204030204"/>
              <a:cs typeface="Calibri"/>
            </a:endParaRPr>
          </a:p>
          <a:p>
            <a:pPr indent="-191770"/>
            <a:r>
              <a:rPr lang="en-US" sz="2400" dirty="0">
                <a:latin typeface="Calibri" panose="020F0502020204030204"/>
                <a:cs typeface="Calibri"/>
              </a:rPr>
              <a:t>6 Massachusetts public school districts supported by 2022 ACTSB Deployment funding: </a:t>
            </a:r>
            <a:endParaRPr lang="en-US" dirty="0"/>
          </a:p>
        </p:txBody>
      </p:sp>
      <p:sp>
        <p:nvSpPr>
          <p:cNvPr id="3" name="Title 2">
            <a:extLst>
              <a:ext uri="{FF2B5EF4-FFF2-40B4-BE49-F238E27FC236}">
                <a16:creationId xmlns:a16="http://schemas.microsoft.com/office/drawing/2014/main" id="{11792249-356D-51D0-BF0E-9806C3A1BC2D}"/>
              </a:ext>
            </a:extLst>
          </p:cNvPr>
          <p:cNvSpPr>
            <a:spLocks noGrp="1"/>
          </p:cNvSpPr>
          <p:nvPr>
            <p:ph type="title"/>
          </p:nvPr>
        </p:nvSpPr>
        <p:spPr/>
        <p:txBody>
          <a:bodyPr anchor="b"/>
          <a:lstStyle/>
          <a:p>
            <a:r>
              <a:rPr lang="en-US" sz="4000"/>
              <a:t>Deployment Program – Round 1</a:t>
            </a:r>
          </a:p>
        </p:txBody>
      </p:sp>
      <p:sp>
        <p:nvSpPr>
          <p:cNvPr id="4" name="Slide Number Placeholder 3">
            <a:extLst>
              <a:ext uri="{FF2B5EF4-FFF2-40B4-BE49-F238E27FC236}">
                <a16:creationId xmlns:a16="http://schemas.microsoft.com/office/drawing/2014/main" id="{1D35A3C4-1481-9C02-24FF-4DB64C770B21}"/>
              </a:ext>
            </a:extLst>
          </p:cNvPr>
          <p:cNvSpPr>
            <a:spLocks noGrp="1"/>
          </p:cNvSpPr>
          <p:nvPr>
            <p:ph type="sldNum" sz="quarter" idx="11"/>
          </p:nvPr>
        </p:nvSpPr>
        <p:spPr/>
        <p:txBody>
          <a:bodyPr/>
          <a:lstStyle/>
          <a:p>
            <a:fld id="{45EBD3CB-B0EF-374D-A7D9-9E1E0B8E9BAC}" type="slidenum">
              <a:rPr lang="en-US" smtClean="0"/>
              <a:pPr/>
              <a:t>14</a:t>
            </a:fld>
            <a:endParaRPr lang="en-US"/>
          </a:p>
        </p:txBody>
      </p:sp>
      <p:pic>
        <p:nvPicPr>
          <p:cNvPr id="6" name="Picture 2" descr="Text&#10;&#10;Description automatically generated">
            <a:extLst>
              <a:ext uri="{FF2B5EF4-FFF2-40B4-BE49-F238E27FC236}">
                <a16:creationId xmlns:a16="http://schemas.microsoft.com/office/drawing/2014/main" id="{1B29C86F-1C08-BB51-73DB-08B91BA38BA4}"/>
              </a:ext>
            </a:extLst>
          </p:cNvPr>
          <p:cNvPicPr>
            <a:picLocks noChangeAspect="1"/>
          </p:cNvPicPr>
          <p:nvPr/>
        </p:nvPicPr>
        <p:blipFill>
          <a:blip r:embed="rId4"/>
          <a:stretch>
            <a:fillRect/>
          </a:stretch>
        </p:blipFill>
        <p:spPr>
          <a:xfrm>
            <a:off x="9158513" y="58916"/>
            <a:ext cx="2888343" cy="879830"/>
          </a:xfrm>
          <a:prstGeom prst="rect">
            <a:avLst/>
          </a:prstGeom>
        </p:spPr>
      </p:pic>
      <p:sp>
        <p:nvSpPr>
          <p:cNvPr id="7" name="Rectangle: Rounded Corners 6">
            <a:extLst>
              <a:ext uri="{FF2B5EF4-FFF2-40B4-BE49-F238E27FC236}">
                <a16:creationId xmlns:a16="http://schemas.microsoft.com/office/drawing/2014/main" id="{50766EEE-5360-2539-082C-74F149FB2AFA}"/>
              </a:ext>
            </a:extLst>
          </p:cNvPr>
          <p:cNvSpPr/>
          <p:nvPr/>
        </p:nvSpPr>
        <p:spPr>
          <a:xfrm>
            <a:off x="593765" y="3785259"/>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93980" algn="ctr">
              <a:lnSpc>
                <a:spcPct val="90000"/>
              </a:lnSpc>
              <a:spcBef>
                <a:spcPts val="1000"/>
              </a:spcBef>
              <a:spcAft>
                <a:spcPts val="10"/>
              </a:spcAft>
            </a:pPr>
            <a:r>
              <a:rPr lang="en-US" sz="2000" b="1" dirty="0">
                <a:solidFill>
                  <a:schemeClr val="tx1"/>
                </a:solidFill>
                <a:cs typeface="Calibri"/>
              </a:rPr>
              <a:t>Fall River</a:t>
            </a:r>
            <a:endParaRPr lang="en-US" sz="2000" u="sng" dirty="0">
              <a:solidFill>
                <a:schemeClr val="tx1"/>
              </a:solidFill>
              <a:cs typeface="Calibri"/>
            </a:endParaRPr>
          </a:p>
          <a:p>
            <a:pPr marL="93980" algn="ctr">
              <a:lnSpc>
                <a:spcPct val="90000"/>
              </a:lnSpc>
              <a:spcBef>
                <a:spcPts val="1000"/>
              </a:spcBef>
              <a:spcAft>
                <a:spcPts val="10"/>
              </a:spcAft>
            </a:pPr>
            <a:r>
              <a:rPr lang="en-US" sz="2000" dirty="0">
                <a:solidFill>
                  <a:schemeClr val="tx1"/>
                </a:solidFill>
                <a:cs typeface="Calibri"/>
              </a:rPr>
              <a:t>$2M to deploy</a:t>
            </a:r>
            <a:r>
              <a:rPr lang="en-US" sz="2000" b="1" dirty="0">
                <a:solidFill>
                  <a:schemeClr val="tx1"/>
                </a:solidFill>
                <a:cs typeface="Calibri"/>
              </a:rPr>
              <a:t> </a:t>
            </a:r>
            <a:r>
              <a:rPr lang="en-US" sz="2000" dirty="0">
                <a:solidFill>
                  <a:schemeClr val="tx1"/>
                </a:solidFill>
                <a:cs typeface="Calibri"/>
              </a:rPr>
              <a:t>10 buses</a:t>
            </a:r>
          </a:p>
        </p:txBody>
      </p:sp>
      <p:sp>
        <p:nvSpPr>
          <p:cNvPr id="9" name="Rectangle: Rounded Corners 8">
            <a:extLst>
              <a:ext uri="{FF2B5EF4-FFF2-40B4-BE49-F238E27FC236}">
                <a16:creationId xmlns:a16="http://schemas.microsoft.com/office/drawing/2014/main" id="{57BDD96F-B37A-7197-D402-07098D37DBDF}"/>
              </a:ext>
            </a:extLst>
          </p:cNvPr>
          <p:cNvSpPr/>
          <p:nvPr/>
        </p:nvSpPr>
        <p:spPr>
          <a:xfrm>
            <a:off x="7847608" y="5012375"/>
            <a:ext cx="3354779" cy="1088571"/>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lvl="1" algn="ctr">
              <a:lnSpc>
                <a:spcPct val="90000"/>
              </a:lnSpc>
              <a:spcBef>
                <a:spcPts val="1000"/>
              </a:spcBef>
              <a:spcAft>
                <a:spcPts val="10"/>
              </a:spcAft>
            </a:pPr>
            <a:r>
              <a:rPr lang="en-US" sz="2000" b="1" dirty="0">
                <a:solidFill>
                  <a:schemeClr val="tx1"/>
                </a:solidFill>
                <a:cs typeface="Calibri"/>
              </a:rPr>
              <a:t>Upper Cape Cod Technical Regional School:</a:t>
            </a:r>
            <a:endParaRPr lang="en-US" dirty="0">
              <a:solidFill>
                <a:schemeClr val="tx1"/>
              </a:solidFill>
              <a:cs typeface="Calibri"/>
            </a:endParaRPr>
          </a:p>
          <a:p>
            <a:pPr marL="93980" lvl="1" algn="ctr">
              <a:lnSpc>
                <a:spcPct val="90000"/>
              </a:lnSpc>
              <a:spcBef>
                <a:spcPts val="1000"/>
              </a:spcBef>
              <a:spcAft>
                <a:spcPts val="10"/>
              </a:spcAft>
            </a:pPr>
            <a:r>
              <a:rPr lang="en-US" sz="2000" dirty="0">
                <a:solidFill>
                  <a:schemeClr val="tx1"/>
                </a:solidFill>
                <a:cs typeface="Calibri"/>
              </a:rPr>
              <a:t> $1.5M to deploy 2 buses</a:t>
            </a:r>
            <a:endParaRPr lang="en-US" dirty="0">
              <a:solidFill>
                <a:schemeClr val="tx1"/>
              </a:solidFill>
              <a:cs typeface="Calibri"/>
            </a:endParaRPr>
          </a:p>
        </p:txBody>
      </p:sp>
      <p:sp>
        <p:nvSpPr>
          <p:cNvPr id="10" name="Rectangle: Rounded Corners 9">
            <a:extLst>
              <a:ext uri="{FF2B5EF4-FFF2-40B4-BE49-F238E27FC236}">
                <a16:creationId xmlns:a16="http://schemas.microsoft.com/office/drawing/2014/main" id="{246DE1BA-EBF3-0701-60C1-3AF1CF691557}"/>
              </a:ext>
            </a:extLst>
          </p:cNvPr>
          <p:cNvSpPr/>
          <p:nvPr/>
        </p:nvSpPr>
        <p:spPr>
          <a:xfrm>
            <a:off x="4225635" y="5012376"/>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lvl="1" algn="ctr">
              <a:lnSpc>
                <a:spcPct val="90000"/>
              </a:lnSpc>
              <a:spcBef>
                <a:spcPts val="1000"/>
              </a:spcBef>
              <a:spcAft>
                <a:spcPts val="10"/>
              </a:spcAft>
            </a:pPr>
            <a:r>
              <a:rPr lang="en-US" sz="2000" b="1" dirty="0">
                <a:solidFill>
                  <a:schemeClr val="tx1"/>
                </a:solidFill>
                <a:cs typeface="Calibri"/>
              </a:rPr>
              <a:t>Quincy:</a:t>
            </a:r>
          </a:p>
          <a:p>
            <a:pPr marL="93980" lvl="1" algn="ctr">
              <a:lnSpc>
                <a:spcPct val="90000"/>
              </a:lnSpc>
              <a:spcBef>
                <a:spcPts val="1000"/>
              </a:spcBef>
              <a:spcAft>
                <a:spcPts val="10"/>
              </a:spcAft>
            </a:pPr>
            <a:r>
              <a:rPr lang="en-US" sz="2000" dirty="0">
                <a:solidFill>
                  <a:schemeClr val="tx1"/>
                </a:solidFill>
                <a:cs typeface="Calibri"/>
              </a:rPr>
              <a:t>$355K to deploy 4 buses</a:t>
            </a:r>
          </a:p>
        </p:txBody>
      </p:sp>
      <p:sp>
        <p:nvSpPr>
          <p:cNvPr id="11" name="Rectangle: Rounded Corners 10">
            <a:extLst>
              <a:ext uri="{FF2B5EF4-FFF2-40B4-BE49-F238E27FC236}">
                <a16:creationId xmlns:a16="http://schemas.microsoft.com/office/drawing/2014/main" id="{8432C643-FF32-EC4D-5925-7302BC9D19DA}"/>
              </a:ext>
            </a:extLst>
          </p:cNvPr>
          <p:cNvSpPr/>
          <p:nvPr/>
        </p:nvSpPr>
        <p:spPr>
          <a:xfrm>
            <a:off x="593764" y="5012375"/>
            <a:ext cx="3354779" cy="1088571"/>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algn="ctr">
              <a:lnSpc>
                <a:spcPct val="90000"/>
              </a:lnSpc>
              <a:spcBef>
                <a:spcPts val="1000"/>
              </a:spcBef>
              <a:spcAft>
                <a:spcPts val="10"/>
              </a:spcAft>
            </a:pPr>
            <a:r>
              <a:rPr lang="en-US" sz="2000" b="1" dirty="0">
                <a:solidFill>
                  <a:schemeClr val="tx1"/>
                </a:solidFill>
                <a:cs typeface="Calibri"/>
              </a:rPr>
              <a:t>New Bedford: </a:t>
            </a:r>
            <a:endParaRPr lang="en-US" dirty="0">
              <a:solidFill>
                <a:schemeClr val="tx1"/>
              </a:solidFill>
              <a:cs typeface="Calibri"/>
            </a:endParaRPr>
          </a:p>
          <a:p>
            <a:pPr marL="93980" algn="ctr">
              <a:lnSpc>
                <a:spcPct val="90000"/>
              </a:lnSpc>
              <a:spcBef>
                <a:spcPts val="1000"/>
              </a:spcBef>
              <a:spcAft>
                <a:spcPts val="10"/>
              </a:spcAft>
            </a:pPr>
            <a:r>
              <a:rPr lang="en-US" sz="2000" dirty="0">
                <a:solidFill>
                  <a:schemeClr val="tx1"/>
                </a:solidFill>
                <a:cs typeface="Calibri"/>
              </a:rPr>
              <a:t>$2M to deploy 14 buses</a:t>
            </a:r>
            <a:endParaRPr lang="en-US" dirty="0">
              <a:solidFill>
                <a:schemeClr val="tx1"/>
              </a:solidFill>
              <a:cs typeface="Calibri"/>
            </a:endParaRPr>
          </a:p>
        </p:txBody>
      </p:sp>
      <p:sp>
        <p:nvSpPr>
          <p:cNvPr id="12" name="Rectangle: Rounded Corners 11">
            <a:extLst>
              <a:ext uri="{FF2B5EF4-FFF2-40B4-BE49-F238E27FC236}">
                <a16:creationId xmlns:a16="http://schemas.microsoft.com/office/drawing/2014/main" id="{55DD2DC2-A0D4-A172-C85C-1417C9D6DF63}"/>
              </a:ext>
            </a:extLst>
          </p:cNvPr>
          <p:cNvSpPr/>
          <p:nvPr/>
        </p:nvSpPr>
        <p:spPr>
          <a:xfrm>
            <a:off x="7847609" y="3785259"/>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lvl="1" algn="ctr">
              <a:lnSpc>
                <a:spcPct val="90000"/>
              </a:lnSpc>
              <a:spcBef>
                <a:spcPts val="1000"/>
              </a:spcBef>
              <a:spcAft>
                <a:spcPts val="10"/>
              </a:spcAft>
            </a:pPr>
            <a:r>
              <a:rPr lang="en-US" sz="2000" b="1" dirty="0">
                <a:solidFill>
                  <a:schemeClr val="tx1"/>
                </a:solidFill>
                <a:cs typeface="Calibri"/>
              </a:rPr>
              <a:t>Lawrence:</a:t>
            </a:r>
          </a:p>
          <a:p>
            <a:pPr marL="93980" lvl="1" algn="ctr">
              <a:lnSpc>
                <a:spcPct val="90000"/>
              </a:lnSpc>
              <a:spcBef>
                <a:spcPts val="1000"/>
              </a:spcBef>
              <a:spcAft>
                <a:spcPts val="10"/>
              </a:spcAft>
            </a:pPr>
            <a:r>
              <a:rPr lang="en-US" sz="2000" dirty="0">
                <a:solidFill>
                  <a:schemeClr val="tx1"/>
                </a:solidFill>
                <a:cs typeface="Calibri"/>
              </a:rPr>
              <a:t>$1.7M to deploy 10 buses</a:t>
            </a:r>
          </a:p>
        </p:txBody>
      </p:sp>
      <p:sp>
        <p:nvSpPr>
          <p:cNvPr id="13" name="Rectangle: Rounded Corners 12">
            <a:extLst>
              <a:ext uri="{FF2B5EF4-FFF2-40B4-BE49-F238E27FC236}">
                <a16:creationId xmlns:a16="http://schemas.microsoft.com/office/drawing/2014/main" id="{6EDA2641-97DC-E3FE-62E8-750DDFE5A1FC}"/>
              </a:ext>
            </a:extLst>
          </p:cNvPr>
          <p:cNvSpPr/>
          <p:nvPr/>
        </p:nvSpPr>
        <p:spPr>
          <a:xfrm>
            <a:off x="4225635" y="3785258"/>
            <a:ext cx="3354779" cy="1088571"/>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a:lnSpc>
                <a:spcPct val="90000"/>
              </a:lnSpc>
              <a:spcBef>
                <a:spcPts val="1000"/>
              </a:spcBef>
              <a:spcAft>
                <a:spcPts val="10"/>
              </a:spcAft>
            </a:pPr>
            <a:r>
              <a:rPr lang="en-US" sz="2000" b="1" dirty="0">
                <a:solidFill>
                  <a:schemeClr val="tx1"/>
                </a:solidFill>
                <a:cs typeface="Calibri"/>
              </a:rPr>
              <a:t>Lower Pioneer Valley Educational Collaborative: </a:t>
            </a:r>
            <a:endParaRPr lang="en-US" b="1" dirty="0">
              <a:solidFill>
                <a:schemeClr val="tx1"/>
              </a:solidFill>
              <a:cs typeface="Calibri"/>
            </a:endParaRPr>
          </a:p>
          <a:p>
            <a:pPr marL="0" lvl="1" algn="ctr">
              <a:lnSpc>
                <a:spcPct val="90000"/>
              </a:lnSpc>
              <a:spcBef>
                <a:spcPts val="1000"/>
              </a:spcBef>
              <a:spcAft>
                <a:spcPts val="10"/>
              </a:spcAft>
            </a:pPr>
            <a:r>
              <a:rPr lang="en-US" sz="2000" dirty="0">
                <a:solidFill>
                  <a:schemeClr val="tx1"/>
                </a:solidFill>
                <a:cs typeface="Calibri"/>
              </a:rPr>
              <a:t>$2M to deploy 25 buses</a:t>
            </a:r>
            <a:endParaRPr lang="en-US" dirty="0">
              <a:solidFill>
                <a:schemeClr val="tx1"/>
              </a:solidFill>
              <a:cs typeface="Calibri"/>
            </a:endParaRPr>
          </a:p>
        </p:txBody>
      </p:sp>
      <p:sp>
        <p:nvSpPr>
          <p:cNvPr id="8" name="Text Placeholder 8">
            <a:extLst>
              <a:ext uri="{FF2B5EF4-FFF2-40B4-BE49-F238E27FC236}">
                <a16:creationId xmlns:a16="http://schemas.microsoft.com/office/drawing/2014/main" id="{D2B58344-39C0-2338-44FC-32013269EB3B}"/>
              </a:ext>
            </a:extLst>
          </p:cNvPr>
          <p:cNvSpPr txBox="1">
            <a:spLocks/>
          </p:cNvSpPr>
          <p:nvPr/>
        </p:nvSpPr>
        <p:spPr>
          <a:xfrm>
            <a:off x="359820" y="6460701"/>
            <a:ext cx="10842568" cy="365760"/>
          </a:xfrm>
          <a:prstGeom prst="rect">
            <a:avLst/>
          </a:prstGeom>
        </p:spPr>
        <p:txBody>
          <a:bodyPr lIns="91440" tIns="45720" rIns="91440" bIns="45720" anchor="ctr"/>
          <a:lst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panose="020F0502020204030204" pitchFamily="34" charset="0"/>
                <a:ea typeface="+mn-ea"/>
                <a:cs typeface="Calibri" panose="020F0502020204030204" pitchFamily="34" charset="0"/>
              </a:defRPr>
            </a:lvl1pPr>
            <a:lvl2pPr marL="0" indent="0" algn="l" defTabSz="365760" rtl="0" eaLnBrk="1" latinLnBrk="0" hangingPunct="1">
              <a:lnSpc>
                <a:spcPct val="90000"/>
              </a:lnSpc>
              <a:spcBef>
                <a:spcPts val="500"/>
              </a:spcBef>
              <a:spcAft>
                <a:spcPts val="10"/>
              </a:spcAft>
              <a:buFontTx/>
              <a:buNone/>
              <a:defRPr sz="1600" b="0" i="0" kern="1200" cap="none" baseline="0">
                <a:solidFill>
                  <a:schemeClr val="tx1"/>
                </a:solidFill>
                <a:latin typeface="Calibri" panose="020F0502020204030204" pitchFamily="34" charset="0"/>
                <a:ea typeface="+mn-ea"/>
                <a:cs typeface="Calibri" panose="020F0502020204030204" pitchFamily="34" charset="0"/>
              </a:defRPr>
            </a:lvl2pPr>
            <a:lvl3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panose="020F0502020204030204" pitchFamily="34" charset="0"/>
                <a:ea typeface="+mn-ea"/>
                <a:cs typeface="Calibri" panose="020F05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b="1" dirty="0">
                <a:solidFill>
                  <a:schemeClr val="bg1"/>
                </a:solidFill>
                <a:latin typeface="Calibri"/>
                <a:cs typeface="Calibri"/>
              </a:rPr>
              <a:t>ACT School Bus Program – CESA SLICE 2024</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58484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036D0-AE1D-2BC3-C8CC-30F7D29A7C7D}"/>
              </a:ext>
            </a:extLst>
          </p:cNvPr>
          <p:cNvSpPr>
            <a:spLocks noGrp="1"/>
          </p:cNvSpPr>
          <p:nvPr>
            <p:ph sz="half" idx="13"/>
          </p:nvPr>
        </p:nvSpPr>
        <p:spPr>
          <a:xfrm>
            <a:off x="359821" y="1420259"/>
            <a:ext cx="11527380" cy="4756389"/>
          </a:xfrm>
        </p:spPr>
        <p:txBody>
          <a:bodyPr vert="horz" lIns="91440" tIns="45720" rIns="91440" bIns="45720" rtlCol="0" anchor="t">
            <a:noAutofit/>
          </a:bodyPr>
          <a:lstStyle/>
          <a:p>
            <a:pPr indent="-191770"/>
            <a:r>
              <a:rPr lang="en-US" sz="2400" dirty="0">
                <a:latin typeface="Calibri" panose="020F0502020204030204"/>
                <a:cs typeface="Calibri"/>
              </a:rPr>
              <a:t>Round 2 of Deployment:</a:t>
            </a:r>
          </a:p>
          <a:p>
            <a:pPr lvl="1" indent="-191770"/>
            <a:r>
              <a:rPr lang="en-US" sz="2000" dirty="0">
                <a:latin typeface="Calibri" panose="020F0502020204030204"/>
                <a:cs typeface="Calibri"/>
              </a:rPr>
              <a:t>Awarded in April 2024  – read </a:t>
            </a:r>
            <a:r>
              <a:rPr lang="en-US" sz="2000" b="1" dirty="0">
                <a:latin typeface="Calibri" panose="020F0502020204030204"/>
                <a:cs typeface="Calibri"/>
                <a:hlinkClick r:id="rId2"/>
              </a:rPr>
              <a:t>the press release</a:t>
            </a:r>
            <a:r>
              <a:rPr lang="en-US" sz="2000" b="1" dirty="0">
                <a:latin typeface="Calibri" panose="020F0502020204030204"/>
                <a:cs typeface="Calibri"/>
              </a:rPr>
              <a:t> </a:t>
            </a:r>
            <a:r>
              <a:rPr lang="en-US" sz="2000" dirty="0">
                <a:latin typeface="Calibri" panose="020F0502020204030204"/>
                <a:cs typeface="Calibri"/>
              </a:rPr>
              <a:t>and </a:t>
            </a:r>
            <a:r>
              <a:rPr lang="en-US" sz="2000" b="1" dirty="0">
                <a:latin typeface="Calibri" panose="020F0502020204030204"/>
                <a:cs typeface="Calibri"/>
                <a:hlinkClick r:id="rId3"/>
              </a:rPr>
              <a:t>the award memo</a:t>
            </a:r>
            <a:endParaRPr lang="en-US" sz="2000" b="1" dirty="0">
              <a:latin typeface="Calibri" panose="020F0502020204030204"/>
              <a:cs typeface="Calibri"/>
            </a:endParaRPr>
          </a:p>
          <a:p>
            <a:pPr lvl="1" indent="-191770"/>
            <a:r>
              <a:rPr lang="en-US" sz="2200" dirty="0" err="1">
                <a:latin typeface="Calibri" panose="020F0502020204030204"/>
                <a:cs typeface="Calibri"/>
              </a:rPr>
              <a:t>MassCEC</a:t>
            </a:r>
            <a:r>
              <a:rPr lang="en-US" sz="2200" dirty="0">
                <a:latin typeface="Calibri" panose="020F0502020204030204"/>
                <a:cs typeface="Calibri"/>
              </a:rPr>
              <a:t> is currently providing </a:t>
            </a:r>
            <a:r>
              <a:rPr lang="en-US" sz="2200" b="1" dirty="0">
                <a:latin typeface="Calibri" panose="020F0502020204030204"/>
                <a:cs typeface="Calibri"/>
              </a:rPr>
              <a:t>$4,248,527 </a:t>
            </a:r>
            <a:r>
              <a:rPr lang="en-US" sz="2200" dirty="0">
                <a:latin typeface="Calibri" panose="020F0502020204030204"/>
                <a:cs typeface="Calibri"/>
              </a:rPr>
              <a:t>in funding, in part to complement federal EPA Clean School Bus FY23 Grant Program </a:t>
            </a:r>
          </a:p>
          <a:p>
            <a:pPr marL="219710" lvl="1" indent="0">
              <a:buNone/>
            </a:pPr>
            <a:endParaRPr lang="en-US" sz="2200">
              <a:latin typeface="Calibri" panose="020F0502020204030204"/>
              <a:cs typeface="Calibri"/>
            </a:endParaRPr>
          </a:p>
          <a:p>
            <a:pPr indent="-191770"/>
            <a:r>
              <a:rPr lang="en-US" sz="2400" dirty="0">
                <a:latin typeface="Calibri" panose="020F0502020204030204"/>
                <a:cs typeface="Calibri"/>
              </a:rPr>
              <a:t>5 Massachusetts public school districts supported by 2023 ACTSB Deployment funding: </a:t>
            </a:r>
            <a:endParaRPr lang="en-US" dirty="0"/>
          </a:p>
        </p:txBody>
      </p:sp>
      <p:sp>
        <p:nvSpPr>
          <p:cNvPr id="3" name="Title 2">
            <a:extLst>
              <a:ext uri="{FF2B5EF4-FFF2-40B4-BE49-F238E27FC236}">
                <a16:creationId xmlns:a16="http://schemas.microsoft.com/office/drawing/2014/main" id="{11792249-356D-51D0-BF0E-9806C3A1BC2D}"/>
              </a:ext>
            </a:extLst>
          </p:cNvPr>
          <p:cNvSpPr>
            <a:spLocks noGrp="1"/>
          </p:cNvSpPr>
          <p:nvPr>
            <p:ph type="title"/>
          </p:nvPr>
        </p:nvSpPr>
        <p:spPr/>
        <p:txBody>
          <a:bodyPr anchor="b"/>
          <a:lstStyle/>
          <a:p>
            <a:r>
              <a:rPr lang="en-US" sz="4000"/>
              <a:t>Deployment Program – Round 2</a:t>
            </a:r>
          </a:p>
        </p:txBody>
      </p:sp>
      <p:sp>
        <p:nvSpPr>
          <p:cNvPr id="4" name="Slide Number Placeholder 3">
            <a:extLst>
              <a:ext uri="{FF2B5EF4-FFF2-40B4-BE49-F238E27FC236}">
                <a16:creationId xmlns:a16="http://schemas.microsoft.com/office/drawing/2014/main" id="{1D35A3C4-1481-9C02-24FF-4DB64C770B21}"/>
              </a:ext>
            </a:extLst>
          </p:cNvPr>
          <p:cNvSpPr>
            <a:spLocks noGrp="1"/>
          </p:cNvSpPr>
          <p:nvPr>
            <p:ph type="sldNum" sz="quarter" idx="11"/>
          </p:nvPr>
        </p:nvSpPr>
        <p:spPr/>
        <p:txBody>
          <a:bodyPr/>
          <a:lstStyle/>
          <a:p>
            <a:fld id="{45EBD3CB-B0EF-374D-A7D9-9E1E0B8E9BAC}" type="slidenum">
              <a:rPr lang="en-US" smtClean="0"/>
              <a:pPr/>
              <a:t>15</a:t>
            </a:fld>
            <a:endParaRPr lang="en-US"/>
          </a:p>
        </p:txBody>
      </p:sp>
      <p:pic>
        <p:nvPicPr>
          <p:cNvPr id="6" name="Picture 2" descr="Text&#10;&#10;Description automatically generated">
            <a:extLst>
              <a:ext uri="{FF2B5EF4-FFF2-40B4-BE49-F238E27FC236}">
                <a16:creationId xmlns:a16="http://schemas.microsoft.com/office/drawing/2014/main" id="{1B29C86F-1C08-BB51-73DB-08B91BA38BA4}"/>
              </a:ext>
            </a:extLst>
          </p:cNvPr>
          <p:cNvPicPr>
            <a:picLocks noChangeAspect="1"/>
          </p:cNvPicPr>
          <p:nvPr/>
        </p:nvPicPr>
        <p:blipFill>
          <a:blip r:embed="rId4"/>
          <a:stretch>
            <a:fillRect/>
          </a:stretch>
        </p:blipFill>
        <p:spPr>
          <a:xfrm>
            <a:off x="9158513" y="58916"/>
            <a:ext cx="2888343" cy="879830"/>
          </a:xfrm>
          <a:prstGeom prst="rect">
            <a:avLst/>
          </a:prstGeom>
        </p:spPr>
      </p:pic>
      <p:sp>
        <p:nvSpPr>
          <p:cNvPr id="7" name="Rectangle: Rounded Corners 6">
            <a:extLst>
              <a:ext uri="{FF2B5EF4-FFF2-40B4-BE49-F238E27FC236}">
                <a16:creationId xmlns:a16="http://schemas.microsoft.com/office/drawing/2014/main" id="{50766EEE-5360-2539-082C-74F149FB2AFA}"/>
              </a:ext>
            </a:extLst>
          </p:cNvPr>
          <p:cNvSpPr/>
          <p:nvPr/>
        </p:nvSpPr>
        <p:spPr>
          <a:xfrm>
            <a:off x="593765" y="3785259"/>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93980" algn="ctr">
              <a:lnSpc>
                <a:spcPct val="90000"/>
              </a:lnSpc>
              <a:spcBef>
                <a:spcPts val="1000"/>
              </a:spcBef>
              <a:spcAft>
                <a:spcPts val="10"/>
              </a:spcAft>
            </a:pPr>
            <a:r>
              <a:rPr lang="en-US" sz="2000" b="1" dirty="0">
                <a:solidFill>
                  <a:schemeClr val="tx1"/>
                </a:solidFill>
                <a:cs typeface="Calibri"/>
              </a:rPr>
              <a:t>Fall River</a:t>
            </a:r>
            <a:endParaRPr lang="en-US" sz="2000" u="sng" dirty="0">
              <a:solidFill>
                <a:schemeClr val="tx1"/>
              </a:solidFill>
              <a:cs typeface="Calibri"/>
            </a:endParaRPr>
          </a:p>
          <a:p>
            <a:pPr marL="93980" algn="ctr">
              <a:lnSpc>
                <a:spcPct val="90000"/>
              </a:lnSpc>
              <a:spcBef>
                <a:spcPts val="1000"/>
              </a:spcBef>
              <a:spcAft>
                <a:spcPts val="10"/>
              </a:spcAft>
            </a:pPr>
            <a:r>
              <a:rPr lang="en-US" sz="2000" dirty="0">
                <a:solidFill>
                  <a:schemeClr val="tx1"/>
                </a:solidFill>
                <a:cs typeface="Calibri"/>
              </a:rPr>
              <a:t>$150K to deploy 10 buses</a:t>
            </a:r>
          </a:p>
        </p:txBody>
      </p:sp>
      <p:sp>
        <p:nvSpPr>
          <p:cNvPr id="10" name="Rectangle: Rounded Corners 9">
            <a:extLst>
              <a:ext uri="{FF2B5EF4-FFF2-40B4-BE49-F238E27FC236}">
                <a16:creationId xmlns:a16="http://schemas.microsoft.com/office/drawing/2014/main" id="{246DE1BA-EBF3-0701-60C1-3AF1CF691557}"/>
              </a:ext>
            </a:extLst>
          </p:cNvPr>
          <p:cNvSpPr/>
          <p:nvPr/>
        </p:nvSpPr>
        <p:spPr>
          <a:xfrm>
            <a:off x="6191096" y="5160392"/>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lvl="1" algn="ctr">
              <a:lnSpc>
                <a:spcPct val="90000"/>
              </a:lnSpc>
              <a:spcBef>
                <a:spcPts val="1000"/>
              </a:spcBef>
              <a:spcAft>
                <a:spcPts val="10"/>
              </a:spcAft>
            </a:pPr>
            <a:r>
              <a:rPr lang="en-US" sz="2000" b="1" dirty="0">
                <a:solidFill>
                  <a:schemeClr val="tx1"/>
                </a:solidFill>
                <a:cs typeface="Calibri"/>
              </a:rPr>
              <a:t>Highland/Holyoke</a:t>
            </a:r>
          </a:p>
          <a:p>
            <a:pPr marL="93980" lvl="1" algn="ctr">
              <a:lnSpc>
                <a:spcPct val="90000"/>
              </a:lnSpc>
              <a:spcBef>
                <a:spcPts val="1000"/>
              </a:spcBef>
              <a:spcAft>
                <a:spcPts val="10"/>
              </a:spcAft>
            </a:pPr>
            <a:r>
              <a:rPr lang="en-US" sz="2000" dirty="0">
                <a:solidFill>
                  <a:schemeClr val="tx1"/>
                </a:solidFill>
                <a:cs typeface="Calibri"/>
              </a:rPr>
              <a:t>$850K to deploy 5 buses</a:t>
            </a:r>
          </a:p>
        </p:txBody>
      </p:sp>
      <p:sp>
        <p:nvSpPr>
          <p:cNvPr id="11" name="Rectangle: Rounded Corners 10">
            <a:extLst>
              <a:ext uri="{FF2B5EF4-FFF2-40B4-BE49-F238E27FC236}">
                <a16:creationId xmlns:a16="http://schemas.microsoft.com/office/drawing/2014/main" id="{8432C643-FF32-EC4D-5925-7302BC9D19DA}"/>
              </a:ext>
            </a:extLst>
          </p:cNvPr>
          <p:cNvSpPr/>
          <p:nvPr/>
        </p:nvSpPr>
        <p:spPr>
          <a:xfrm>
            <a:off x="2548245" y="5157882"/>
            <a:ext cx="3354779" cy="1088571"/>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algn="ctr">
              <a:lnSpc>
                <a:spcPct val="90000"/>
              </a:lnSpc>
              <a:spcBef>
                <a:spcPts val="1000"/>
              </a:spcBef>
              <a:spcAft>
                <a:spcPts val="10"/>
              </a:spcAft>
            </a:pPr>
            <a:r>
              <a:rPr lang="en-US" sz="2000" b="1" dirty="0">
                <a:solidFill>
                  <a:schemeClr val="tx1"/>
                </a:solidFill>
                <a:cs typeface="Calibri"/>
              </a:rPr>
              <a:t>New Bedford: </a:t>
            </a:r>
            <a:endParaRPr lang="en-US">
              <a:solidFill>
                <a:schemeClr val="tx1"/>
              </a:solidFill>
              <a:cs typeface="Calibri"/>
            </a:endParaRPr>
          </a:p>
          <a:p>
            <a:pPr marL="93980" algn="ctr">
              <a:lnSpc>
                <a:spcPct val="90000"/>
              </a:lnSpc>
              <a:spcBef>
                <a:spcPts val="1000"/>
              </a:spcBef>
              <a:spcAft>
                <a:spcPts val="10"/>
              </a:spcAft>
            </a:pPr>
            <a:r>
              <a:rPr lang="en-US" sz="2000" dirty="0">
                <a:solidFill>
                  <a:schemeClr val="tx1"/>
                </a:solidFill>
                <a:cs typeface="Calibri"/>
              </a:rPr>
              <a:t>Assistance to deploy 10 buses</a:t>
            </a:r>
            <a:endParaRPr lang="en-US">
              <a:solidFill>
                <a:schemeClr val="tx1"/>
              </a:solidFill>
              <a:cs typeface="Calibri"/>
            </a:endParaRPr>
          </a:p>
        </p:txBody>
      </p:sp>
      <p:sp>
        <p:nvSpPr>
          <p:cNvPr id="12" name="Rectangle: Rounded Corners 11">
            <a:extLst>
              <a:ext uri="{FF2B5EF4-FFF2-40B4-BE49-F238E27FC236}">
                <a16:creationId xmlns:a16="http://schemas.microsoft.com/office/drawing/2014/main" id="{55DD2DC2-A0D4-A172-C85C-1417C9D6DF63}"/>
              </a:ext>
            </a:extLst>
          </p:cNvPr>
          <p:cNvSpPr/>
          <p:nvPr/>
        </p:nvSpPr>
        <p:spPr>
          <a:xfrm>
            <a:off x="7847609" y="3785259"/>
            <a:ext cx="3354779" cy="1088571"/>
          </a:xfrm>
          <a:prstGeom prst="roundRect">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3980" lvl="1" algn="ctr">
              <a:lnSpc>
                <a:spcPct val="90000"/>
              </a:lnSpc>
              <a:spcBef>
                <a:spcPts val="1000"/>
              </a:spcBef>
              <a:spcAft>
                <a:spcPts val="10"/>
              </a:spcAft>
            </a:pPr>
            <a:r>
              <a:rPr lang="en-US" sz="2000" b="1" dirty="0">
                <a:solidFill>
                  <a:schemeClr val="tx1"/>
                </a:solidFill>
                <a:cs typeface="Calibri"/>
              </a:rPr>
              <a:t>Worcester</a:t>
            </a:r>
          </a:p>
          <a:p>
            <a:pPr marL="93980" lvl="1" algn="ctr">
              <a:lnSpc>
                <a:spcPct val="90000"/>
              </a:lnSpc>
              <a:spcBef>
                <a:spcPts val="1000"/>
              </a:spcBef>
              <a:spcAft>
                <a:spcPts val="10"/>
              </a:spcAft>
            </a:pPr>
            <a:r>
              <a:rPr lang="en-US" sz="2000" dirty="0">
                <a:solidFill>
                  <a:schemeClr val="tx1"/>
                </a:solidFill>
                <a:cs typeface="Calibri"/>
              </a:rPr>
              <a:t>$750K to deploy 15 buses</a:t>
            </a:r>
          </a:p>
        </p:txBody>
      </p:sp>
      <p:sp>
        <p:nvSpPr>
          <p:cNvPr id="13" name="Rectangle: Rounded Corners 12">
            <a:extLst>
              <a:ext uri="{FF2B5EF4-FFF2-40B4-BE49-F238E27FC236}">
                <a16:creationId xmlns:a16="http://schemas.microsoft.com/office/drawing/2014/main" id="{6EDA2641-97DC-E3FE-62E8-750DDFE5A1FC}"/>
              </a:ext>
            </a:extLst>
          </p:cNvPr>
          <p:cNvSpPr/>
          <p:nvPr/>
        </p:nvSpPr>
        <p:spPr>
          <a:xfrm>
            <a:off x="4225635" y="3785258"/>
            <a:ext cx="3354779" cy="1088571"/>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a:lnSpc>
                <a:spcPct val="90000"/>
              </a:lnSpc>
              <a:spcBef>
                <a:spcPts val="1000"/>
              </a:spcBef>
              <a:spcAft>
                <a:spcPts val="10"/>
              </a:spcAft>
            </a:pPr>
            <a:r>
              <a:rPr lang="en-US" sz="2000" b="1" dirty="0">
                <a:solidFill>
                  <a:schemeClr val="tx1"/>
                </a:solidFill>
                <a:cs typeface="Calibri"/>
              </a:rPr>
              <a:t>Boston </a:t>
            </a:r>
            <a:endParaRPr lang="en-US" b="1" dirty="0">
              <a:solidFill>
                <a:schemeClr val="tx1"/>
              </a:solidFill>
              <a:cs typeface="Calibri"/>
            </a:endParaRPr>
          </a:p>
          <a:p>
            <a:pPr marL="0" lvl="1" algn="ctr">
              <a:lnSpc>
                <a:spcPct val="90000"/>
              </a:lnSpc>
              <a:spcBef>
                <a:spcPts val="1000"/>
              </a:spcBef>
              <a:spcAft>
                <a:spcPts val="10"/>
              </a:spcAft>
            </a:pPr>
            <a:r>
              <a:rPr lang="en-US" sz="2000" dirty="0">
                <a:solidFill>
                  <a:schemeClr val="tx1"/>
                </a:solidFill>
                <a:cs typeface="Calibri"/>
              </a:rPr>
              <a:t>$2.5M to deploy 52 buses</a:t>
            </a:r>
            <a:endParaRPr lang="en-US" dirty="0">
              <a:solidFill>
                <a:schemeClr val="tx1"/>
              </a:solidFill>
              <a:cs typeface="Calibri"/>
            </a:endParaRPr>
          </a:p>
        </p:txBody>
      </p:sp>
      <p:sp>
        <p:nvSpPr>
          <p:cNvPr id="8" name="Text Placeholder 8">
            <a:extLst>
              <a:ext uri="{FF2B5EF4-FFF2-40B4-BE49-F238E27FC236}">
                <a16:creationId xmlns:a16="http://schemas.microsoft.com/office/drawing/2014/main" id="{D2B58344-39C0-2338-44FC-32013269EB3B}"/>
              </a:ext>
            </a:extLst>
          </p:cNvPr>
          <p:cNvSpPr txBox="1">
            <a:spLocks/>
          </p:cNvSpPr>
          <p:nvPr/>
        </p:nvSpPr>
        <p:spPr>
          <a:xfrm>
            <a:off x="359820" y="6460701"/>
            <a:ext cx="10842568" cy="365760"/>
          </a:xfrm>
          <a:prstGeom prst="rect">
            <a:avLst/>
          </a:prstGeom>
        </p:spPr>
        <p:txBody>
          <a:bodyPr lIns="91440" tIns="45720" rIns="91440" bIns="45720" anchor="ctr"/>
          <a:lst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panose="020F0502020204030204" pitchFamily="34" charset="0"/>
                <a:ea typeface="+mn-ea"/>
                <a:cs typeface="Calibri" panose="020F0502020204030204" pitchFamily="34" charset="0"/>
              </a:defRPr>
            </a:lvl1pPr>
            <a:lvl2pPr marL="0" indent="0" algn="l" defTabSz="365760" rtl="0" eaLnBrk="1" latinLnBrk="0" hangingPunct="1">
              <a:lnSpc>
                <a:spcPct val="90000"/>
              </a:lnSpc>
              <a:spcBef>
                <a:spcPts val="500"/>
              </a:spcBef>
              <a:spcAft>
                <a:spcPts val="10"/>
              </a:spcAft>
              <a:buFontTx/>
              <a:buNone/>
              <a:defRPr sz="1600" b="0" i="0" kern="1200" cap="none" baseline="0">
                <a:solidFill>
                  <a:schemeClr val="tx1"/>
                </a:solidFill>
                <a:latin typeface="Calibri" panose="020F0502020204030204" pitchFamily="34" charset="0"/>
                <a:ea typeface="+mn-ea"/>
                <a:cs typeface="Calibri" panose="020F0502020204030204" pitchFamily="34" charset="0"/>
              </a:defRPr>
            </a:lvl2pPr>
            <a:lvl3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panose="020F0502020204030204" pitchFamily="34" charset="0"/>
                <a:ea typeface="+mn-ea"/>
                <a:cs typeface="Calibri" panose="020F05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b="1" dirty="0">
                <a:solidFill>
                  <a:schemeClr val="bg1"/>
                </a:solidFill>
                <a:latin typeface="Calibri"/>
                <a:cs typeface="Calibri"/>
              </a:rPr>
              <a:t>ACT School Bus Program – CESA SLICE 2024</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348152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036D0-AE1D-2BC3-C8CC-30F7D29A7C7D}"/>
              </a:ext>
            </a:extLst>
          </p:cNvPr>
          <p:cNvSpPr>
            <a:spLocks noGrp="1"/>
          </p:cNvSpPr>
          <p:nvPr>
            <p:ph sz="half" idx="13"/>
          </p:nvPr>
        </p:nvSpPr>
        <p:spPr>
          <a:xfrm>
            <a:off x="332310" y="1216515"/>
            <a:ext cx="11527380" cy="4756389"/>
          </a:xfrm>
        </p:spPr>
        <p:txBody>
          <a:bodyPr vert="horz" lIns="91440" tIns="45720" rIns="91440" bIns="45720" rtlCol="0" anchor="t">
            <a:noAutofit/>
          </a:bodyPr>
          <a:lstStyle/>
          <a:p>
            <a:pPr marL="345440" indent="-342900"/>
            <a:r>
              <a:rPr lang="en-US" sz="2400" dirty="0">
                <a:latin typeface="Calibri" panose="020F0502020204030204"/>
                <a:cs typeface="Calibri"/>
              </a:rPr>
              <a:t>Round 3 Overview:</a:t>
            </a:r>
            <a:endParaRPr lang="en-US" dirty="0"/>
          </a:p>
          <a:p>
            <a:pPr lvl="1" indent="-191770"/>
            <a:r>
              <a:rPr lang="en-US" sz="2200" dirty="0">
                <a:latin typeface="Calibri" panose="020F0502020204030204"/>
                <a:cs typeface="Calibri"/>
              </a:rPr>
              <a:t>Round 3 will complement the federal </a:t>
            </a:r>
            <a:r>
              <a:rPr lang="en-US" sz="2200" dirty="0">
                <a:latin typeface="Calibri" panose="020F0502020204030204"/>
                <a:cs typeface="Calibri"/>
                <a:hlinkClick r:id="rId2"/>
              </a:rPr>
              <a:t>EPA Clean School Bus FY23 Rebate Program </a:t>
            </a:r>
            <a:endParaRPr lang="en-US" sz="2200" dirty="0">
              <a:latin typeface="Calibri" panose="020F0502020204030204"/>
              <a:cs typeface="Calibri"/>
            </a:endParaRPr>
          </a:p>
          <a:p>
            <a:pPr marL="575945" lvl="2">
              <a:buFont typeface="Wingdings" panose="020B0604020202020204" pitchFamily="34" charset="0"/>
              <a:buChar char="§"/>
            </a:pPr>
            <a:r>
              <a:rPr lang="en-US" sz="2000" dirty="0">
                <a:latin typeface="Calibri" panose="020F0502020204030204"/>
                <a:cs typeface="Calibri"/>
              </a:rPr>
              <a:t>Award amounts up to $2M per applicant</a:t>
            </a:r>
          </a:p>
          <a:p>
            <a:pPr marL="575945" lvl="2">
              <a:buFont typeface="Wingdings" panose="020B0604020202020204" pitchFamily="34" charset="0"/>
              <a:buChar char="§"/>
            </a:pPr>
            <a:r>
              <a:rPr lang="en-US" sz="2000" dirty="0">
                <a:latin typeface="Calibri" panose="020F0502020204030204"/>
                <a:cs typeface="Calibri"/>
              </a:rPr>
              <a:t>Approximately $12M available for awards</a:t>
            </a:r>
          </a:p>
          <a:p>
            <a:pPr indent="-191770">
              <a:buFont typeface="System Font Regular" panose="020B0604020202020204" pitchFamily="34" charset="0"/>
              <a:buChar char="➤"/>
            </a:pPr>
            <a:endParaRPr lang="en-US" sz="2400" dirty="0">
              <a:latin typeface="Calibri" panose="020F0502020204030204"/>
              <a:cs typeface="Calibri"/>
            </a:endParaRPr>
          </a:p>
          <a:p>
            <a:pPr indent="-191770">
              <a:buFont typeface="System Font Regular" panose="020B0604020202020204" pitchFamily="34" charset="0"/>
              <a:buChar char="➤"/>
            </a:pPr>
            <a:r>
              <a:rPr lang="en-US" sz="2400" dirty="0">
                <a:latin typeface="Calibri" panose="020F0502020204030204"/>
                <a:cs typeface="Calibri"/>
              </a:rPr>
              <a:t>RPF Response Period – </a:t>
            </a:r>
            <a:r>
              <a:rPr lang="en-US" sz="2400" b="1" dirty="0">
                <a:latin typeface="Calibri" panose="020F0502020204030204"/>
                <a:cs typeface="Calibri"/>
              </a:rPr>
              <a:t>CLOSED July 2024</a:t>
            </a:r>
            <a:endParaRPr lang="en-US" sz="2400" dirty="0"/>
          </a:p>
          <a:p>
            <a:pPr lvl="1" indent="-191770"/>
            <a:r>
              <a:rPr lang="en-US" sz="2200" dirty="0">
                <a:latin typeface="Calibri" panose="020F0502020204030204"/>
                <a:cs typeface="Calibri"/>
              </a:rPr>
              <a:t>MassCEC received </a:t>
            </a:r>
            <a:r>
              <a:rPr lang="en-US" sz="2200" b="1" dirty="0">
                <a:latin typeface="Calibri" panose="020F0502020204030204"/>
                <a:cs typeface="Calibri"/>
              </a:rPr>
              <a:t>15 applications</a:t>
            </a:r>
          </a:p>
          <a:p>
            <a:pPr lvl="1" indent="-191770"/>
            <a:r>
              <a:rPr lang="en-US" sz="2200" dirty="0">
                <a:latin typeface="Calibri" panose="020F0502020204030204"/>
                <a:cs typeface="Calibri"/>
              </a:rPr>
              <a:t>Total ask - </a:t>
            </a:r>
            <a:r>
              <a:rPr lang="en-US" sz="2200" b="1" dirty="0">
                <a:latin typeface="Calibri" panose="020F0502020204030204"/>
                <a:cs typeface="Calibri"/>
              </a:rPr>
              <a:t>$18.76M</a:t>
            </a:r>
          </a:p>
          <a:p>
            <a:pPr lvl="1" indent="-191770"/>
            <a:r>
              <a:rPr lang="en-US" sz="2200" dirty="0">
                <a:latin typeface="Calibri" panose="020F0502020204030204"/>
                <a:cs typeface="Calibri"/>
              </a:rPr>
              <a:t>Total leveraged funding - </a:t>
            </a:r>
            <a:r>
              <a:rPr lang="en-US" sz="2200" b="1" dirty="0">
                <a:latin typeface="Calibri" panose="020F0502020204030204"/>
                <a:cs typeface="Calibri"/>
              </a:rPr>
              <a:t>$47.87M (Including $32.78M in EPA awards)</a:t>
            </a:r>
          </a:p>
          <a:p>
            <a:pPr lvl="1" indent="-191770"/>
            <a:r>
              <a:rPr lang="en-US" sz="2200" dirty="0">
                <a:latin typeface="Calibri" panose="020F0502020204030204"/>
                <a:cs typeface="Calibri"/>
              </a:rPr>
              <a:t>Anticipated Award Announcement – </a:t>
            </a:r>
            <a:r>
              <a:rPr lang="en-US" sz="2200" b="1" dirty="0">
                <a:latin typeface="Calibri" panose="020F0502020204030204"/>
                <a:cs typeface="Calibri"/>
              </a:rPr>
              <a:t>Fall 2024</a:t>
            </a:r>
          </a:p>
          <a:p>
            <a:pPr marL="285750" indent="-191770"/>
            <a:endParaRPr lang="en-US" sz="2400" dirty="0">
              <a:latin typeface="Calibri"/>
              <a:cs typeface="Calibri"/>
            </a:endParaRPr>
          </a:p>
          <a:p>
            <a:pPr marL="285750" indent="-191770"/>
            <a:r>
              <a:rPr lang="en-US" sz="2400" dirty="0">
                <a:latin typeface="Calibri"/>
                <a:cs typeface="Calibri"/>
              </a:rPr>
              <a:t>Technical Consultant: Frontier Energy</a:t>
            </a:r>
            <a:endParaRPr lang="en-US" dirty="0"/>
          </a:p>
        </p:txBody>
      </p:sp>
      <p:sp>
        <p:nvSpPr>
          <p:cNvPr id="3" name="Title 2">
            <a:extLst>
              <a:ext uri="{FF2B5EF4-FFF2-40B4-BE49-F238E27FC236}">
                <a16:creationId xmlns:a16="http://schemas.microsoft.com/office/drawing/2014/main" id="{11792249-356D-51D0-BF0E-9806C3A1BC2D}"/>
              </a:ext>
            </a:extLst>
          </p:cNvPr>
          <p:cNvSpPr>
            <a:spLocks noGrp="1"/>
          </p:cNvSpPr>
          <p:nvPr>
            <p:ph type="title"/>
          </p:nvPr>
        </p:nvSpPr>
        <p:spPr/>
        <p:txBody>
          <a:bodyPr anchor="b"/>
          <a:lstStyle/>
          <a:p>
            <a:pPr marL="4445" indent="-4445"/>
            <a:r>
              <a:rPr lang="en-US" sz="4000" dirty="0">
                <a:latin typeface="Calibri"/>
                <a:cs typeface="Calibri"/>
              </a:rPr>
              <a:t>Deployment Program – Round 3</a:t>
            </a:r>
            <a:endParaRPr lang="en-US" dirty="0"/>
          </a:p>
        </p:txBody>
      </p:sp>
      <p:sp>
        <p:nvSpPr>
          <p:cNvPr id="4" name="Slide Number Placeholder 3">
            <a:extLst>
              <a:ext uri="{FF2B5EF4-FFF2-40B4-BE49-F238E27FC236}">
                <a16:creationId xmlns:a16="http://schemas.microsoft.com/office/drawing/2014/main" id="{1D35A3C4-1481-9C02-24FF-4DB64C770B21}"/>
              </a:ext>
            </a:extLst>
          </p:cNvPr>
          <p:cNvSpPr>
            <a:spLocks noGrp="1"/>
          </p:cNvSpPr>
          <p:nvPr>
            <p:ph type="sldNum" sz="quarter" idx="11"/>
          </p:nvPr>
        </p:nvSpPr>
        <p:spPr/>
        <p:txBody>
          <a:bodyPr/>
          <a:lstStyle/>
          <a:p>
            <a:fld id="{45EBD3CB-B0EF-374D-A7D9-9E1E0B8E9BAC}" type="slidenum">
              <a:rPr lang="en-US" smtClean="0"/>
              <a:pPr/>
              <a:t>16</a:t>
            </a:fld>
            <a:endParaRPr lang="en-US"/>
          </a:p>
        </p:txBody>
      </p:sp>
      <p:pic>
        <p:nvPicPr>
          <p:cNvPr id="6" name="Picture 2" descr="Text&#10;&#10;Description automatically generated">
            <a:extLst>
              <a:ext uri="{FF2B5EF4-FFF2-40B4-BE49-F238E27FC236}">
                <a16:creationId xmlns:a16="http://schemas.microsoft.com/office/drawing/2014/main" id="{1B29C86F-1C08-BB51-73DB-08B91BA38BA4}"/>
              </a:ext>
            </a:extLst>
          </p:cNvPr>
          <p:cNvPicPr>
            <a:picLocks noChangeAspect="1"/>
          </p:cNvPicPr>
          <p:nvPr/>
        </p:nvPicPr>
        <p:blipFill>
          <a:blip r:embed="rId3"/>
          <a:stretch>
            <a:fillRect/>
          </a:stretch>
        </p:blipFill>
        <p:spPr>
          <a:xfrm>
            <a:off x="9158513" y="58916"/>
            <a:ext cx="2888343" cy="879830"/>
          </a:xfrm>
          <a:prstGeom prst="rect">
            <a:avLst/>
          </a:prstGeom>
        </p:spPr>
      </p:pic>
      <p:sp>
        <p:nvSpPr>
          <p:cNvPr id="8" name="Text Placeholder 8">
            <a:extLst>
              <a:ext uri="{FF2B5EF4-FFF2-40B4-BE49-F238E27FC236}">
                <a16:creationId xmlns:a16="http://schemas.microsoft.com/office/drawing/2014/main" id="{D2B58344-39C0-2338-44FC-32013269EB3B}"/>
              </a:ext>
            </a:extLst>
          </p:cNvPr>
          <p:cNvSpPr txBox="1">
            <a:spLocks/>
          </p:cNvSpPr>
          <p:nvPr/>
        </p:nvSpPr>
        <p:spPr>
          <a:xfrm>
            <a:off x="359820" y="6460701"/>
            <a:ext cx="10842568" cy="365760"/>
          </a:xfrm>
          <a:prstGeom prst="rect">
            <a:avLst/>
          </a:prstGeom>
        </p:spPr>
        <p:txBody>
          <a:bodyPr lIns="91440" tIns="45720" rIns="91440" bIns="45720" anchor="ctr"/>
          <a:lst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panose="020F0502020204030204" pitchFamily="34" charset="0"/>
                <a:ea typeface="+mn-ea"/>
                <a:cs typeface="Calibri" panose="020F0502020204030204" pitchFamily="34" charset="0"/>
              </a:defRPr>
            </a:lvl1pPr>
            <a:lvl2pPr marL="0" indent="0" algn="l" defTabSz="365760" rtl="0" eaLnBrk="1" latinLnBrk="0" hangingPunct="1">
              <a:lnSpc>
                <a:spcPct val="90000"/>
              </a:lnSpc>
              <a:spcBef>
                <a:spcPts val="500"/>
              </a:spcBef>
              <a:spcAft>
                <a:spcPts val="10"/>
              </a:spcAft>
              <a:buFontTx/>
              <a:buNone/>
              <a:defRPr sz="1600" b="0" i="0" kern="1200" cap="none" baseline="0">
                <a:solidFill>
                  <a:schemeClr val="tx1"/>
                </a:solidFill>
                <a:latin typeface="Calibri" panose="020F0502020204030204" pitchFamily="34" charset="0"/>
                <a:ea typeface="+mn-ea"/>
                <a:cs typeface="Calibri" panose="020F0502020204030204" pitchFamily="34" charset="0"/>
              </a:defRPr>
            </a:lvl2pPr>
            <a:lvl3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panose="020F0502020204030204" pitchFamily="34" charset="0"/>
                <a:ea typeface="+mn-ea"/>
                <a:cs typeface="Calibri" panose="020F05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b="1" dirty="0">
                <a:solidFill>
                  <a:schemeClr val="bg1"/>
                </a:solidFill>
              </a:rPr>
              <a:t>ACT School Bus Program – CESA SLICE 2024</a:t>
            </a:r>
            <a:endParaRPr lang="en-US" sz="1000" dirty="0">
              <a:solidFill>
                <a:srgbClr val="000000"/>
              </a:solidFill>
            </a:endParaRPr>
          </a:p>
        </p:txBody>
      </p:sp>
    </p:spTree>
    <p:extLst>
      <p:ext uri="{BB962C8B-B14F-4D97-AF65-F5344CB8AC3E}">
        <p14:creationId xmlns:p14="http://schemas.microsoft.com/office/powerpoint/2010/main" val="329509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a:xfrm>
            <a:off x="304800" y="0"/>
            <a:ext cx="5791200" cy="1371150"/>
          </a:xfrm>
        </p:spPr>
        <p:txBody>
          <a:bodyPr anchor="ctr">
            <a:normAutofit/>
          </a:bodyPr>
          <a:lstStyle/>
          <a:p>
            <a:r>
              <a:rPr lang="en-US"/>
              <a:t>Key Accomplishments of ACT School Bus Fleet Deployment</a:t>
            </a:r>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4"/>
          </p:nvPr>
        </p:nvSpPr>
        <p:spPr>
          <a:xfrm>
            <a:off x="304800" y="1473156"/>
            <a:ext cx="5791199" cy="640080"/>
          </a:xfrm>
        </p:spPr>
        <p:txBody>
          <a:bodyPr anchor="ctr">
            <a:normAutofit/>
          </a:bodyPr>
          <a:lstStyle/>
          <a:p>
            <a:r>
              <a:rPr lang="en-US"/>
              <a:t>Program Wins</a:t>
            </a:r>
            <a:endParaRPr lang="en-US" dirty="0"/>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a:xfrm>
            <a:off x="304798" y="2194560"/>
            <a:ext cx="5791200" cy="4082332"/>
          </a:xfrm>
        </p:spPr>
        <p:txBody>
          <a:bodyPr vert="horz" lIns="91440" tIns="45720" rIns="91440" bIns="45720" rtlCol="0">
            <a:normAutofit/>
          </a:bodyPr>
          <a:lstStyle/>
          <a:p>
            <a:pPr indent="-191770"/>
            <a:r>
              <a:rPr lang="en-US" dirty="0"/>
              <a:t>Massachusetts Priority Districts </a:t>
            </a:r>
          </a:p>
          <a:p>
            <a:pPr lvl="1" indent="-191770">
              <a:buFont typeface="Courier New"/>
              <a:buChar char="o"/>
            </a:pPr>
            <a:r>
              <a:rPr lang="en-US" sz="1800" dirty="0"/>
              <a:t>65% of districts meeting EPA Priority requirements applied for EPA Clean School Bus (CSB) funding</a:t>
            </a:r>
          </a:p>
          <a:p>
            <a:pPr indent="-191770"/>
            <a:r>
              <a:rPr lang="en-US" dirty="0"/>
              <a:t>EPA Awardee Conversion</a:t>
            </a:r>
          </a:p>
          <a:p>
            <a:pPr lvl="1" indent="-191770">
              <a:buFont typeface="Courier New"/>
              <a:buChar char="o"/>
            </a:pPr>
            <a:r>
              <a:rPr lang="en-US" sz="1800" dirty="0"/>
              <a:t>100% of EPA CSB awardees applied to ACT School Bus</a:t>
            </a:r>
          </a:p>
          <a:p>
            <a:pPr indent="-191770"/>
            <a:r>
              <a:rPr lang="en-US" dirty="0"/>
              <a:t>MassCEC Funding Impact</a:t>
            </a:r>
          </a:p>
          <a:p>
            <a:pPr lvl="1" indent="-191770">
              <a:buFont typeface="Courier New"/>
              <a:buChar char="o"/>
            </a:pPr>
            <a:r>
              <a:rPr lang="en-US" sz="1800" dirty="0"/>
              <a:t>ACT School Bus leveraged more than 5X its awarded funding across three (3) program rounds</a:t>
            </a:r>
          </a:p>
          <a:p>
            <a:pPr indent="-191770"/>
            <a:r>
              <a:rPr lang="en-US" dirty="0"/>
              <a:t>External Cost Share</a:t>
            </a:r>
          </a:p>
          <a:p>
            <a:pPr lvl="1" indent="-191770">
              <a:buFont typeface="Courier New"/>
              <a:buChar char="o"/>
            </a:pPr>
            <a:r>
              <a:rPr lang="en-US" sz="1800" dirty="0"/>
              <a:t>More than $90 million in external cost share deployed by federal, utility, and district sources to support school bus electrification in Massachusetts</a:t>
            </a:r>
          </a:p>
          <a:p>
            <a:pPr indent="-191770"/>
            <a:endParaRPr lang="en-US" dirty="0"/>
          </a:p>
        </p:txBody>
      </p:sp>
      <p:pic>
        <p:nvPicPr>
          <p:cNvPr id="9" name="Picture 8" descr="A child getting into a school bus&#10;&#10;Description automatically generated">
            <a:extLst>
              <a:ext uri="{FF2B5EF4-FFF2-40B4-BE49-F238E27FC236}">
                <a16:creationId xmlns:a16="http://schemas.microsoft.com/office/drawing/2014/main" id="{5B48B4A6-7863-EC9D-2785-8615D22A1518}"/>
              </a:ext>
            </a:extLst>
          </p:cNvPr>
          <p:cNvPicPr>
            <a:picLocks noChangeAspect="1"/>
          </p:cNvPicPr>
          <p:nvPr/>
        </p:nvPicPr>
        <p:blipFill>
          <a:blip r:embed="rId2"/>
          <a:srcRect l="20413" r="16768" b="177"/>
          <a:stretch/>
        </p:blipFill>
        <p:spPr>
          <a:xfrm>
            <a:off x="6892964" y="353974"/>
            <a:ext cx="4985540" cy="5921967"/>
          </a:xfrm>
          <a:prstGeom prst="rect">
            <a:avLst/>
          </a:prstGeom>
          <a:noFill/>
        </p:spPr>
      </p:pic>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a:xfrm>
            <a:off x="11233469" y="6450653"/>
            <a:ext cx="441290" cy="36576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45EBD3CB-B0EF-374D-A7D9-9E1E0B8E9BA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17</a:t>
            </a:fld>
            <a:endParaRPr kumimoji="0" lang="en-US" b="1" i="0" u="none" strike="noStrike" kern="1200" cap="none" spc="0" normalizeH="0" baseline="0" noProof="0">
              <a:ln>
                <a:noFill/>
              </a:ln>
              <a:effectLst/>
              <a:uLnTx/>
              <a:uFillTx/>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a:xfrm>
            <a:off x="359820" y="6460701"/>
            <a:ext cx="10842568" cy="365760"/>
          </a:xfrm>
        </p:spPr>
        <p:txBody>
          <a:bodyPr anchor="ctr">
            <a:normAutofit/>
          </a:bodyPr>
          <a:lstStyle/>
          <a:p>
            <a:r>
              <a:rPr lang="en-US"/>
              <a:t>ACT School Bus Program – CESA SLICE 2024</a:t>
            </a:r>
          </a:p>
        </p:txBody>
      </p:sp>
    </p:spTree>
    <p:extLst>
      <p:ext uri="{BB962C8B-B14F-4D97-AF65-F5344CB8AC3E}">
        <p14:creationId xmlns:p14="http://schemas.microsoft.com/office/powerpoint/2010/main" val="3807674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C896-2BCF-14F7-F3F5-D5A267C33078}"/>
              </a:ext>
            </a:extLst>
          </p:cNvPr>
          <p:cNvSpPr>
            <a:spLocks noGrp="1"/>
          </p:cNvSpPr>
          <p:nvPr>
            <p:ph type="body" sz="quarter" idx="16"/>
          </p:nvPr>
        </p:nvSpPr>
        <p:spPr/>
        <p:txBody>
          <a:bodyPr/>
          <a:lstStyle/>
          <a:p>
            <a:r>
              <a:rPr lang="en-US" dirty="0">
                <a:latin typeface="Calibri"/>
                <a:cs typeface="Calibri"/>
              </a:rPr>
              <a:t>Partnership</a:t>
            </a:r>
            <a:endParaRPr lang="en-US" dirty="0"/>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7"/>
          </p:nvPr>
        </p:nvSpPr>
        <p:spPr/>
        <p:txBody>
          <a:bodyPr/>
          <a:lstStyle/>
          <a:p>
            <a:r>
              <a:rPr lang="en-US" dirty="0">
                <a:latin typeface="Calibri"/>
                <a:cs typeface="Calibri"/>
              </a:rPr>
              <a:t>Federal &amp; State Funding</a:t>
            </a:r>
            <a:endParaRPr lang="en-US" dirty="0"/>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p:txBody>
          <a:bodyPr vert="horz" lIns="91440" tIns="45720" rIns="91440" bIns="45720" rtlCol="0" anchor="t">
            <a:noAutofit/>
          </a:bodyPr>
          <a:lstStyle/>
          <a:p>
            <a:pPr indent="-191770"/>
            <a:r>
              <a:rPr lang="en-US" dirty="0">
                <a:latin typeface="Calibri"/>
                <a:ea typeface="Calibri"/>
                <a:cs typeface="Calibri"/>
              </a:rPr>
              <a:t>Federal Funding – Key Applicant Funding</a:t>
            </a:r>
          </a:p>
          <a:p>
            <a:pPr lvl="1" indent="-191770"/>
            <a:r>
              <a:rPr lang="en-US" dirty="0">
                <a:latin typeface="Calibri"/>
                <a:ea typeface="Calibri"/>
                <a:cs typeface="Calibri"/>
              </a:rPr>
              <a:t>EPA Clean School Bus (CSB) Grant &amp; Rebate Programs</a:t>
            </a:r>
            <a:endParaRPr lang="en-US" dirty="0">
              <a:ea typeface="Calibri"/>
            </a:endParaRPr>
          </a:p>
          <a:p>
            <a:pPr lvl="1" indent="-191770"/>
            <a:r>
              <a:rPr lang="en-US" dirty="0">
                <a:latin typeface="Calibri"/>
                <a:ea typeface="Calibri"/>
                <a:cs typeface="Calibri"/>
              </a:rPr>
              <a:t>EPA Diesel Emissions Reduction Act (DERA)</a:t>
            </a:r>
          </a:p>
          <a:p>
            <a:pPr indent="-191770">
              <a:buFont typeface="System Font Regular" panose="020B0604020202020204" pitchFamily="34" charset="0"/>
              <a:buChar char="➤"/>
            </a:pPr>
            <a:r>
              <a:rPr lang="en-US" dirty="0">
                <a:latin typeface="Calibri"/>
                <a:ea typeface="Calibri"/>
                <a:cs typeface="Calibri"/>
              </a:rPr>
              <a:t>State Funding</a:t>
            </a:r>
            <a:endParaRPr lang="en-US" dirty="0">
              <a:ea typeface="Calibri"/>
            </a:endParaRPr>
          </a:p>
          <a:p>
            <a:pPr lvl="1" indent="-191770"/>
            <a:r>
              <a:rPr lang="en-US" dirty="0">
                <a:latin typeface="Calibri"/>
                <a:ea typeface="Calibri"/>
                <a:cs typeface="Calibri"/>
              </a:rPr>
              <a:t>Utility "</a:t>
            </a:r>
            <a:r>
              <a:rPr lang="en-US" dirty="0" err="1">
                <a:latin typeface="Calibri"/>
                <a:ea typeface="Calibri"/>
                <a:cs typeface="Calibri"/>
              </a:rPr>
              <a:t>MakeReady</a:t>
            </a:r>
            <a:r>
              <a:rPr lang="en-US" dirty="0">
                <a:latin typeface="Calibri"/>
                <a:ea typeface="Calibri"/>
                <a:cs typeface="Calibri"/>
              </a:rPr>
              <a:t>" Funding</a:t>
            </a:r>
            <a:endParaRPr lang="en-US" dirty="0">
              <a:ea typeface="Calibri"/>
            </a:endParaRPr>
          </a:p>
          <a:p>
            <a:pPr lvl="1" indent="-191770"/>
            <a:r>
              <a:rPr lang="en-US" dirty="0">
                <a:latin typeface="Calibri"/>
                <a:ea typeface="Calibri"/>
                <a:cs typeface="Calibri"/>
              </a:rPr>
              <a:t>MassDEP DERA</a:t>
            </a:r>
            <a:endParaRPr lang="en-US" dirty="0">
              <a:ea typeface="Calibri"/>
            </a:endParaRPr>
          </a:p>
          <a:p>
            <a:pPr lvl="1" indent="-191770"/>
            <a:r>
              <a:rPr lang="en-US" dirty="0" err="1">
                <a:latin typeface="Calibri"/>
                <a:ea typeface="Calibri"/>
                <a:cs typeface="Calibri"/>
              </a:rPr>
              <a:t>MassCEC</a:t>
            </a:r>
            <a:r>
              <a:rPr lang="en-US" dirty="0">
                <a:latin typeface="Calibri"/>
                <a:ea typeface="Calibri"/>
                <a:cs typeface="Calibri"/>
              </a:rPr>
              <a:t> ACT School Bus</a:t>
            </a:r>
          </a:p>
          <a:p>
            <a:pPr lvl="1" indent="-191770"/>
            <a:r>
              <a:rPr lang="en-US" dirty="0">
                <a:latin typeface="Calibri"/>
                <a:ea typeface="Calibri"/>
                <a:cs typeface="Calibri"/>
              </a:rPr>
              <a:t>MOR-EV (State EV Incentive)</a:t>
            </a:r>
            <a:endParaRPr lang="en-US" dirty="0">
              <a:ea typeface="Calibri"/>
            </a:endParaRPr>
          </a:p>
          <a:p>
            <a:pPr indent="-191770"/>
            <a:endParaRPr lang="en-US">
              <a:ea typeface="Calibri"/>
            </a:endParaRPr>
          </a:p>
        </p:txBody>
      </p:sp>
      <p:sp>
        <p:nvSpPr>
          <p:cNvPr id="5" name="Content Placeholder 4">
            <a:extLst>
              <a:ext uri="{FF2B5EF4-FFF2-40B4-BE49-F238E27FC236}">
                <a16:creationId xmlns:a16="http://schemas.microsoft.com/office/drawing/2014/main" id="{EB26430A-5924-322A-91C0-B43F01E3537E}"/>
              </a:ext>
            </a:extLst>
          </p:cNvPr>
          <p:cNvSpPr>
            <a:spLocks noGrp="1"/>
          </p:cNvSpPr>
          <p:nvPr>
            <p:ph sz="half" idx="18"/>
          </p:nvPr>
        </p:nvSpPr>
        <p:spPr>
          <a:xfrm>
            <a:off x="6367183" y="1783978"/>
            <a:ext cx="5656728" cy="4388222"/>
          </a:xfrm>
        </p:spPr>
        <p:txBody>
          <a:bodyPr vert="horz" lIns="91440" tIns="45720" rIns="91440" bIns="45720" rtlCol="0" anchor="t">
            <a:noAutofit/>
          </a:bodyPr>
          <a:lstStyle/>
          <a:p>
            <a:pPr marL="288290" indent="-285750"/>
            <a:r>
              <a:rPr lang="en-US" dirty="0">
                <a:latin typeface="Calibri"/>
                <a:cs typeface="Calibri"/>
              </a:rPr>
              <a:t>Program Impact</a:t>
            </a:r>
          </a:p>
          <a:p>
            <a:pPr lvl="1" indent="-191770"/>
            <a:r>
              <a:rPr lang="en-US" dirty="0">
                <a:latin typeface="Calibri"/>
                <a:cs typeface="Calibri"/>
              </a:rPr>
              <a:t>Deployment success enhanced through Project Team</a:t>
            </a:r>
          </a:p>
          <a:p>
            <a:pPr marL="575945" lvl="2">
              <a:buFont typeface="Wingdings" panose="020B0604020202020204" pitchFamily="34" charset="0"/>
              <a:buChar char="§"/>
            </a:pPr>
            <a:r>
              <a:rPr lang="en-US" dirty="0">
                <a:latin typeface="Calibri"/>
                <a:cs typeface="Calibri"/>
              </a:rPr>
              <a:t>Funding Agencies</a:t>
            </a:r>
          </a:p>
          <a:p>
            <a:pPr marL="575945" lvl="2">
              <a:buFont typeface="Wingdings" panose="020B0604020202020204" pitchFamily="34" charset="0"/>
              <a:buChar char="§"/>
            </a:pPr>
            <a:r>
              <a:rPr lang="en-US" dirty="0">
                <a:latin typeface="Calibri"/>
                <a:cs typeface="Calibri"/>
              </a:rPr>
              <a:t>Technical Consultant</a:t>
            </a:r>
          </a:p>
          <a:p>
            <a:pPr marL="575945" lvl="2">
              <a:buFont typeface="Wingdings" panose="020B0604020202020204" pitchFamily="34" charset="0"/>
              <a:buChar char="§"/>
            </a:pPr>
            <a:r>
              <a:rPr lang="en-US" dirty="0">
                <a:latin typeface="Calibri"/>
                <a:cs typeface="Calibri"/>
              </a:rPr>
              <a:t>Utility Partnership</a:t>
            </a:r>
          </a:p>
          <a:p>
            <a:pPr marL="575945" lvl="2">
              <a:buFont typeface="Wingdings" panose="020B0604020202020204" pitchFamily="34" charset="0"/>
              <a:buChar char="§"/>
            </a:pPr>
            <a:r>
              <a:rPr lang="en-US" dirty="0">
                <a:latin typeface="Calibri"/>
                <a:cs typeface="Calibri"/>
              </a:rPr>
              <a:t>Community Engagement</a:t>
            </a:r>
          </a:p>
          <a:p>
            <a:pPr indent="-191770"/>
            <a:r>
              <a:rPr lang="en-US" dirty="0">
                <a:latin typeface="Calibri"/>
                <a:cs typeface="Calibri"/>
              </a:rPr>
              <a:t>Grantee Partner Support</a:t>
            </a:r>
          </a:p>
          <a:p>
            <a:pPr lvl="1" indent="-191770"/>
            <a:r>
              <a:rPr lang="en-US" dirty="0">
                <a:latin typeface="Calibri"/>
                <a:cs typeface="Calibri"/>
              </a:rPr>
              <a:t>ACT School Bus Program provides flexible funding for buses, charging infrastructure, and depot upgrades</a:t>
            </a:r>
            <a:endParaRPr lang="en-US"/>
          </a:p>
          <a:p>
            <a:pPr indent="-191770"/>
            <a:r>
              <a:rPr lang="en-US" dirty="0">
                <a:latin typeface="Calibri"/>
                <a:cs typeface="Calibri"/>
              </a:rPr>
              <a:t>Complementary Funding by </a:t>
            </a:r>
            <a:r>
              <a:rPr lang="en-US" dirty="0" err="1">
                <a:latin typeface="Calibri"/>
                <a:cs typeface="Calibri"/>
              </a:rPr>
              <a:t>MassCEC</a:t>
            </a:r>
            <a:endParaRPr lang="en-US" dirty="0" err="1"/>
          </a:p>
          <a:p>
            <a:pPr lvl="1" indent="-191770"/>
            <a:r>
              <a:rPr lang="en-US" dirty="0">
                <a:latin typeface="Calibri"/>
                <a:cs typeface="Calibri"/>
              </a:rPr>
              <a:t>Supports the retention of EPA CSB awards</a:t>
            </a:r>
            <a:endParaRPr lang="en-US"/>
          </a:p>
          <a:p>
            <a:pPr indent="-191770"/>
            <a:r>
              <a:rPr lang="en-US" dirty="0">
                <a:latin typeface="Calibri"/>
                <a:cs typeface="Calibri"/>
              </a:rPr>
              <a:t>Diverse Ownership Models</a:t>
            </a:r>
          </a:p>
          <a:p>
            <a:pPr lvl="1" indent="-191770"/>
            <a:r>
              <a:rPr lang="en-US" dirty="0">
                <a:latin typeface="Calibri"/>
                <a:cs typeface="Calibri"/>
              </a:rPr>
              <a:t>Mitigate high capital cost of equipment and infrastructure construction</a:t>
            </a:r>
            <a:endParaRPr lang="en-US" dirty="0"/>
          </a:p>
          <a:p>
            <a:pPr lvl="1" indent="-191770"/>
            <a:r>
              <a:rPr lang="en-US" dirty="0">
                <a:latin typeface="Calibri"/>
                <a:cs typeface="Calibri"/>
              </a:rPr>
              <a:t>Reduce Grantee risk through contracted Technical Consultant</a:t>
            </a:r>
            <a:endParaRPr lang="en-US" dirty="0"/>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pPr marL="4445" indent="-4445"/>
            <a:r>
              <a:rPr lang="en-US" dirty="0">
                <a:latin typeface="Calibri"/>
                <a:cs typeface="Calibri"/>
              </a:rPr>
              <a:t>Funding &amp; Partnership</a:t>
            </a:r>
            <a:endParaRPr lang="en-US" dirty="0"/>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pic>
        <p:nvPicPr>
          <p:cNvPr id="9" name="Graphic 92">
            <a:extLst>
              <a:ext uri="{FF2B5EF4-FFF2-40B4-BE49-F238E27FC236}">
                <a16:creationId xmlns:a16="http://schemas.microsoft.com/office/drawing/2014/main" id="{D8596B14-111A-6C79-C584-92C5647CF4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6245" y="3997560"/>
            <a:ext cx="2480153" cy="2501030"/>
          </a:xfrm>
          <a:prstGeom prst="rect">
            <a:avLst/>
          </a:prstGeom>
        </p:spPr>
      </p:pic>
    </p:spTree>
    <p:extLst>
      <p:ext uri="{BB962C8B-B14F-4D97-AF65-F5344CB8AC3E}">
        <p14:creationId xmlns:p14="http://schemas.microsoft.com/office/powerpoint/2010/main" val="2808032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C896-2BCF-14F7-F3F5-D5A267C33078}"/>
              </a:ext>
            </a:extLst>
          </p:cNvPr>
          <p:cNvSpPr>
            <a:spLocks noGrp="1"/>
          </p:cNvSpPr>
          <p:nvPr>
            <p:ph type="body" sz="quarter" idx="16"/>
          </p:nvPr>
        </p:nvSpPr>
        <p:spPr/>
        <p:txBody>
          <a:bodyPr/>
          <a:lstStyle/>
          <a:p>
            <a:r>
              <a:rPr lang="en-US" dirty="0">
                <a:latin typeface="Calibri"/>
                <a:cs typeface="Calibri"/>
              </a:rPr>
              <a:t>Environment and community Impacts</a:t>
            </a:r>
            <a:endParaRPr lang="en-US" b="0" dirty="0">
              <a:solidFill>
                <a:srgbClr val="000000"/>
              </a:solidFill>
            </a:endParaRPr>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7"/>
          </p:nvPr>
        </p:nvSpPr>
        <p:spPr/>
        <p:txBody>
          <a:bodyPr/>
          <a:lstStyle/>
          <a:p>
            <a:r>
              <a:rPr lang="en-US"/>
              <a:t>Equity &amp; environmental justice</a:t>
            </a:r>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p:txBody>
          <a:bodyPr vert="horz" lIns="91440" tIns="45720" rIns="91440" bIns="45720" rtlCol="0" anchor="t">
            <a:noAutofit/>
          </a:bodyPr>
          <a:lstStyle/>
          <a:p>
            <a:pPr indent="-191770"/>
            <a:r>
              <a:rPr lang="en-US" dirty="0">
                <a:latin typeface="Calibri"/>
                <a:cs typeface="Calibri"/>
              </a:rPr>
              <a:t>ACT School Bus Programs Focus</a:t>
            </a:r>
            <a:endParaRPr lang="en-US" dirty="0"/>
          </a:p>
          <a:p>
            <a:pPr lvl="1" indent="-191770"/>
            <a:r>
              <a:rPr lang="en-US" dirty="0">
                <a:latin typeface="Calibri"/>
                <a:cs typeface="Calibri"/>
              </a:rPr>
              <a:t>Underserved and overburdened school districts</a:t>
            </a:r>
            <a:endParaRPr lang="en-US" dirty="0">
              <a:latin typeface="Calibri"/>
              <a:ea typeface="Calibri" panose="020F0502020204030204" pitchFamily="34" charset="0"/>
              <a:cs typeface="Calibri"/>
            </a:endParaRPr>
          </a:p>
          <a:p>
            <a:pPr indent="-191770"/>
            <a:r>
              <a:rPr lang="en-US" dirty="0">
                <a:latin typeface="Calibri"/>
                <a:cs typeface="Calibri"/>
              </a:rPr>
              <a:t>ACT School Bus Deployment Prioritization</a:t>
            </a:r>
            <a:endParaRPr lang="en-US" dirty="0">
              <a:ea typeface="Calibri" panose="020F0502020204030204" pitchFamily="34" charset="0"/>
            </a:endParaRPr>
          </a:p>
          <a:p>
            <a:pPr lvl="1" indent="-191770"/>
            <a:r>
              <a:rPr lang="en-US" dirty="0">
                <a:latin typeface="Calibri"/>
                <a:cs typeface="Calibri"/>
              </a:rPr>
              <a:t>Districts that meet Environmental Justice criteria</a:t>
            </a:r>
            <a:endParaRPr lang="en-US" dirty="0">
              <a:latin typeface="Calibri"/>
              <a:ea typeface="Calibri" panose="020F0502020204030204" pitchFamily="34" charset="0"/>
              <a:cs typeface="Calibri"/>
            </a:endParaRPr>
          </a:p>
          <a:p>
            <a:pPr indent="-191770"/>
            <a:r>
              <a:rPr lang="en-US" dirty="0">
                <a:latin typeface="Calibri"/>
                <a:cs typeface="Calibri"/>
              </a:rPr>
              <a:t>ACT School Bus Advisory Services Program</a:t>
            </a:r>
            <a:endParaRPr lang="en-US" dirty="0">
              <a:latin typeface="Calibri"/>
              <a:ea typeface="Calibri" panose="020F0502020204030204" pitchFamily="34" charset="0"/>
              <a:cs typeface="Calibri"/>
            </a:endParaRPr>
          </a:p>
          <a:p>
            <a:pPr lvl="1" indent="-191770"/>
            <a:r>
              <a:rPr lang="en-US" dirty="0">
                <a:latin typeface="Calibri"/>
                <a:cs typeface="Calibri"/>
              </a:rPr>
              <a:t>Support for low-income districts to access federal funding opportunities</a:t>
            </a:r>
            <a:endParaRPr lang="en-US" dirty="0">
              <a:latin typeface="Calibri"/>
              <a:ea typeface="Calibri" panose="020F0502020204030204" pitchFamily="34" charset="0"/>
              <a:cs typeface="Calibri"/>
            </a:endParaRPr>
          </a:p>
          <a:p>
            <a:pPr lvl="1" indent="-191770"/>
            <a:r>
              <a:rPr lang="en-US" dirty="0">
                <a:latin typeface="Calibri"/>
                <a:ea typeface="Calibri"/>
                <a:cs typeface="Calibri"/>
              </a:rPr>
              <a:t>Enrollment preference is given to districts aligned with EPA Priority requirements</a:t>
            </a:r>
          </a:p>
          <a:p>
            <a:pPr indent="-191770"/>
            <a:r>
              <a:rPr lang="en-US" dirty="0">
                <a:latin typeface="Calibri"/>
                <a:cs typeface="Calibri"/>
              </a:rPr>
              <a:t>ACT School Bus Program Goals</a:t>
            </a:r>
            <a:endParaRPr lang="en-US" dirty="0">
              <a:ea typeface="Calibri" panose="020F0502020204030204" pitchFamily="34" charset="0"/>
            </a:endParaRPr>
          </a:p>
          <a:p>
            <a:pPr lvl="1" indent="-191770"/>
            <a:r>
              <a:rPr lang="en-US" dirty="0">
                <a:latin typeface="Calibri"/>
                <a:cs typeface="Calibri"/>
              </a:rPr>
              <a:t>Commitment to diversity in demographics, geography and ownership-model</a:t>
            </a:r>
            <a:endParaRPr lang="en-US" dirty="0">
              <a:latin typeface="Calibri"/>
              <a:ea typeface="Calibri" panose="020F0502020204030204" pitchFamily="34" charset="0"/>
              <a:cs typeface="Calibri"/>
            </a:endParaRPr>
          </a:p>
          <a:p>
            <a:pPr lvl="1" indent="-191770"/>
            <a:endParaRPr lang="en-US">
              <a:ea typeface="Calibri"/>
            </a:endParaRPr>
          </a:p>
        </p:txBody>
      </p:sp>
      <p:sp>
        <p:nvSpPr>
          <p:cNvPr id="5" name="Content Placeholder 4">
            <a:extLst>
              <a:ext uri="{FF2B5EF4-FFF2-40B4-BE49-F238E27FC236}">
                <a16:creationId xmlns:a16="http://schemas.microsoft.com/office/drawing/2014/main" id="{EB26430A-5924-322A-91C0-B43F01E3537E}"/>
              </a:ext>
            </a:extLst>
          </p:cNvPr>
          <p:cNvSpPr>
            <a:spLocks noGrp="1"/>
          </p:cNvSpPr>
          <p:nvPr>
            <p:ph sz="half" idx="18"/>
          </p:nvPr>
        </p:nvSpPr>
        <p:spPr/>
        <p:txBody>
          <a:bodyPr vert="horz" lIns="91440" tIns="45720" rIns="91440" bIns="45720" rtlCol="0" anchor="t">
            <a:noAutofit/>
          </a:bodyPr>
          <a:lstStyle/>
          <a:p>
            <a:pPr indent="-191770"/>
            <a:r>
              <a:rPr lang="en-US" dirty="0"/>
              <a:t>Medium and Heavy-Duty Vehicles are among the highest-emitting in transportation</a:t>
            </a:r>
          </a:p>
          <a:p>
            <a:pPr lvl="1" indent="-191770">
              <a:buFont typeface="Arial"/>
            </a:pPr>
            <a:r>
              <a:rPr lang="en-US" dirty="0">
                <a:latin typeface="Calibri"/>
                <a:cs typeface="Calibri"/>
              </a:rPr>
              <a:t>Account for 40% of CO2 emissions in Massachusetts</a:t>
            </a:r>
          </a:p>
          <a:p>
            <a:pPr indent="-191770"/>
            <a:r>
              <a:rPr lang="en-US" dirty="0"/>
              <a:t>Health benefits </a:t>
            </a:r>
          </a:p>
          <a:p>
            <a:pPr lvl="1" indent="-191770">
              <a:buFont typeface="Arial"/>
              <a:buChar char="•"/>
            </a:pPr>
            <a:r>
              <a:rPr lang="en-US" dirty="0">
                <a:latin typeface="Calibri"/>
                <a:cs typeface="Calibri"/>
              </a:rPr>
              <a:t>Reduced diesel emissions</a:t>
            </a:r>
          </a:p>
          <a:p>
            <a:pPr lvl="1" indent="-191770">
              <a:buFont typeface="Arial"/>
              <a:buChar char="•"/>
            </a:pPr>
            <a:r>
              <a:rPr lang="en-US" dirty="0">
                <a:latin typeface="Calibri"/>
                <a:cs typeface="Calibri"/>
              </a:rPr>
              <a:t>Beneficial for children (LMI/EJ Populations)</a:t>
            </a:r>
          </a:p>
          <a:p>
            <a:pPr indent="-191770"/>
            <a:r>
              <a:rPr lang="en-US" dirty="0">
                <a:latin typeface="Calibri"/>
                <a:cs typeface="Calibri"/>
              </a:rPr>
              <a:t>Environmental impact</a:t>
            </a:r>
          </a:p>
          <a:p>
            <a:pPr lvl="1" indent="-191770">
              <a:buFont typeface="Arial"/>
              <a:buChar char="•"/>
            </a:pPr>
            <a:r>
              <a:rPr lang="en-US" dirty="0">
                <a:latin typeface="Calibri"/>
                <a:cs typeface="Calibri"/>
              </a:rPr>
              <a:t>Over 3 million kg of carbon emissions eliminated to date</a:t>
            </a:r>
          </a:p>
          <a:p>
            <a:pPr indent="-191770"/>
            <a:r>
              <a:rPr lang="en-US" dirty="0">
                <a:latin typeface="Calibri"/>
                <a:cs typeface="Calibri"/>
              </a:rPr>
              <a:t>Establishes path to full-fleet electrification for districts participating in Advisory Services</a:t>
            </a:r>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pPr marL="4445" indent="-4445"/>
            <a:r>
              <a:rPr lang="en-US" dirty="0">
                <a:latin typeface="Calibri"/>
                <a:cs typeface="Calibri"/>
              </a:rPr>
              <a:t>Equity-Focused Approach &amp; Impact of Electrification</a:t>
            </a:r>
            <a:endParaRPr lang="en-US" dirty="0"/>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spTree>
    <p:extLst>
      <p:ext uri="{BB962C8B-B14F-4D97-AF65-F5344CB8AC3E}">
        <p14:creationId xmlns:p14="http://schemas.microsoft.com/office/powerpoint/2010/main" val="90293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AutoShape 11"/>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extBox 14">
            <a:extLst>
              <a:ext uri="{FF2B5EF4-FFF2-40B4-BE49-F238E27FC236}">
                <a16:creationId xmlns:a16="http://schemas.microsoft.com/office/drawing/2014/main" id="{3D1B6D3C-4314-F02D-7BB3-A1943C409EFD}"/>
              </a:ext>
            </a:extLst>
          </p:cNvPr>
          <p:cNvSpPr txBox="1"/>
          <p:nvPr/>
        </p:nvSpPr>
        <p:spPr>
          <a:xfrm>
            <a:off x="939800" y="926611"/>
            <a:ext cx="7874000" cy="6839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334"/>
              </a:lnSpc>
              <a:spcBef>
                <a:spcPct val="0"/>
              </a:spcBef>
            </a:pPr>
            <a:r>
              <a:rPr lang="en-US" sz="5334">
                <a:solidFill>
                  <a:srgbClr val="19598D"/>
                </a:solidFill>
                <a:latin typeface="Montserrat Extra-Bold"/>
              </a:rPr>
              <a:t>Webinar Logistics </a:t>
            </a:r>
          </a:p>
        </p:txBody>
      </p:sp>
      <p:sp>
        <p:nvSpPr>
          <p:cNvPr id="4" name="TextBox 15">
            <a:extLst>
              <a:ext uri="{FF2B5EF4-FFF2-40B4-BE49-F238E27FC236}">
                <a16:creationId xmlns:a16="http://schemas.microsoft.com/office/drawing/2014/main" id="{D8CAE891-274B-5C01-EAC7-5E49BFF893CC}"/>
              </a:ext>
            </a:extLst>
          </p:cNvPr>
          <p:cNvSpPr txBox="1"/>
          <p:nvPr/>
        </p:nvSpPr>
        <p:spPr>
          <a:xfrm>
            <a:off x="951282" y="1955800"/>
            <a:ext cx="9716718" cy="4167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pPr>
            <a:r>
              <a:rPr lang="en-US" sz="1633" b="1">
                <a:solidFill>
                  <a:srgbClr val="FF0000"/>
                </a:solidFill>
                <a:latin typeface="Montserrat"/>
              </a:rPr>
              <a:t>We are using the newly updated version of </a:t>
            </a:r>
            <a:r>
              <a:rPr lang="en-US" sz="1633" b="1" err="1">
                <a:solidFill>
                  <a:srgbClr val="FF0000"/>
                </a:solidFill>
                <a:latin typeface="Montserrat"/>
              </a:rPr>
              <a:t>GoToWebinar</a:t>
            </a:r>
            <a:r>
              <a:rPr lang="en-US" sz="1633" b="1">
                <a:solidFill>
                  <a:srgbClr val="FF0000"/>
                </a:solidFill>
                <a:latin typeface="Montserrat"/>
              </a:rPr>
              <a:t>!</a:t>
            </a:r>
          </a:p>
          <a:p>
            <a:pPr>
              <a:lnSpc>
                <a:spcPts val="2333"/>
              </a:lnSpc>
            </a:pPr>
            <a:r>
              <a:rPr lang="en-US" sz="1633" b="1">
                <a:latin typeface="Montserrat"/>
              </a:rPr>
              <a:t>Thank you for your patience as we get used to this new platform. We encourage you to provide feedback in the post-webinar survey or via email. </a:t>
            </a:r>
          </a:p>
          <a:p>
            <a:pPr>
              <a:lnSpc>
                <a:spcPts val="2333"/>
              </a:lnSpc>
            </a:pPr>
            <a:endParaRPr lang="en-US" sz="1666">
              <a:solidFill>
                <a:srgbClr val="000000"/>
              </a:solidFill>
              <a:latin typeface="Montserrat"/>
            </a:endParaRPr>
          </a:p>
          <a:p>
            <a:pPr>
              <a:lnSpc>
                <a:spcPts val="2333"/>
              </a:lnSpc>
            </a:pPr>
            <a:r>
              <a:rPr lang="en-US" sz="1633">
                <a:solidFill>
                  <a:srgbClr val="000000"/>
                </a:solidFill>
                <a:latin typeface="Montserrat"/>
              </a:rPr>
              <a:t>All attendees are in </a:t>
            </a:r>
            <a:r>
              <a:rPr lang="en-US" sz="1633" b="1">
                <a:solidFill>
                  <a:srgbClr val="000000"/>
                </a:solidFill>
                <a:latin typeface="Montserrat"/>
              </a:rPr>
              <a:t>“listen only” mode </a:t>
            </a:r>
            <a:r>
              <a:rPr lang="en-US" sz="1633">
                <a:solidFill>
                  <a:srgbClr val="000000"/>
                </a:solidFill>
                <a:latin typeface="Montserrat"/>
              </a:rPr>
              <a:t>– your webcam and microphone are disabled. </a:t>
            </a:r>
          </a:p>
          <a:p>
            <a:pPr>
              <a:lnSpc>
                <a:spcPts val="2333"/>
              </a:lnSpc>
            </a:pPr>
            <a:endParaRPr lang="en-US" sz="1666">
              <a:solidFill>
                <a:srgbClr val="000000"/>
              </a:solidFill>
              <a:latin typeface="Montserrat"/>
            </a:endParaRPr>
          </a:p>
          <a:p>
            <a:pPr>
              <a:lnSpc>
                <a:spcPts val="2333"/>
              </a:lnSpc>
            </a:pPr>
            <a:r>
              <a:rPr lang="en-US" sz="1633" b="1">
                <a:solidFill>
                  <a:srgbClr val="000000"/>
                </a:solidFill>
                <a:latin typeface="Montserrat"/>
              </a:rPr>
              <a:t>Submit questions </a:t>
            </a:r>
            <a:r>
              <a:rPr lang="en-US" sz="1633">
                <a:solidFill>
                  <a:srgbClr val="000000"/>
                </a:solidFill>
                <a:latin typeface="Montserrat"/>
              </a:rPr>
              <a:t>and comments via the Questions panel</a:t>
            </a:r>
          </a:p>
          <a:p>
            <a:pPr>
              <a:lnSpc>
                <a:spcPts val="2333"/>
              </a:lnSpc>
            </a:pPr>
            <a:endParaRPr lang="en-US" sz="1666">
              <a:solidFill>
                <a:srgbClr val="000000"/>
              </a:solidFill>
              <a:latin typeface="Montserrat"/>
            </a:endParaRPr>
          </a:p>
          <a:p>
            <a:pPr>
              <a:lnSpc>
                <a:spcPts val="2333"/>
              </a:lnSpc>
            </a:pPr>
            <a:r>
              <a:rPr lang="en-US" sz="1633" b="1">
                <a:solidFill>
                  <a:srgbClr val="000000"/>
                </a:solidFill>
                <a:latin typeface="Montserrat"/>
              </a:rPr>
              <a:t>Speaker bios </a:t>
            </a:r>
            <a:r>
              <a:rPr lang="en-US" sz="1633">
                <a:solidFill>
                  <a:srgbClr val="000000"/>
                </a:solidFill>
                <a:latin typeface="Montserrat"/>
              </a:rPr>
              <a:t>available in the “Materials” section </a:t>
            </a:r>
          </a:p>
          <a:p>
            <a:pPr>
              <a:lnSpc>
                <a:spcPts val="2333"/>
              </a:lnSpc>
            </a:pPr>
            <a:endParaRPr lang="en-US" sz="1666">
              <a:solidFill>
                <a:srgbClr val="000000"/>
              </a:solidFill>
              <a:latin typeface="Montserrat"/>
            </a:endParaRPr>
          </a:p>
          <a:p>
            <a:pPr>
              <a:lnSpc>
                <a:spcPts val="2333"/>
              </a:lnSpc>
            </a:pPr>
            <a:r>
              <a:rPr lang="en-US" sz="1633">
                <a:solidFill>
                  <a:srgbClr val="000000"/>
                </a:solidFill>
                <a:latin typeface="Montserrat"/>
              </a:rPr>
              <a:t>Automated </a:t>
            </a:r>
            <a:r>
              <a:rPr lang="en-US" sz="1633" b="1">
                <a:solidFill>
                  <a:srgbClr val="000000"/>
                </a:solidFill>
                <a:latin typeface="Montserrat"/>
              </a:rPr>
              <a:t>captions</a:t>
            </a:r>
            <a:r>
              <a:rPr lang="en-US" sz="1633">
                <a:solidFill>
                  <a:srgbClr val="000000"/>
                </a:solidFill>
                <a:latin typeface="Montserrat"/>
              </a:rPr>
              <a:t> are available </a:t>
            </a:r>
          </a:p>
          <a:p>
            <a:pPr>
              <a:lnSpc>
                <a:spcPts val="2333"/>
              </a:lnSpc>
            </a:pPr>
            <a:endParaRPr lang="en-US" sz="1666">
              <a:solidFill>
                <a:srgbClr val="000000"/>
              </a:solidFill>
              <a:latin typeface="Montserrat"/>
            </a:endParaRPr>
          </a:p>
          <a:p>
            <a:pPr>
              <a:lnSpc>
                <a:spcPts val="2333"/>
              </a:lnSpc>
            </a:pPr>
            <a:r>
              <a:rPr lang="en-US" sz="1633" b="1">
                <a:solidFill>
                  <a:srgbClr val="000000"/>
                </a:solidFill>
                <a:latin typeface="Montserrat"/>
              </a:rPr>
              <a:t>This webinar is being recorded</a:t>
            </a:r>
            <a:r>
              <a:rPr lang="en-US" sz="1633">
                <a:solidFill>
                  <a:srgbClr val="000000"/>
                </a:solidFill>
                <a:latin typeface="Montserrat"/>
              </a:rPr>
              <a:t>. We will email you a webinar recording within 48 hours. This webinar will be posted on CESA’s website at </a:t>
            </a:r>
            <a:r>
              <a:rPr lang="en-US" sz="1633" b="1" u="sng">
                <a:solidFill>
                  <a:srgbClr val="19598D"/>
                </a:solidFill>
                <a:latin typeface="Montserrat"/>
              </a:rPr>
              <a:t>www.cesa.org/webinars  </a:t>
            </a:r>
          </a:p>
        </p:txBody>
      </p:sp>
      <p:pic>
        <p:nvPicPr>
          <p:cNvPr id="5" name="Picture 4">
            <a:extLst>
              <a:ext uri="{FF2B5EF4-FFF2-40B4-BE49-F238E27FC236}">
                <a16:creationId xmlns:a16="http://schemas.microsoft.com/office/drawing/2014/main" id="{B1426BE4-5F23-34E5-252D-BDF6847FBBE0}"/>
              </a:ext>
            </a:extLst>
          </p:cNvPr>
          <p:cNvPicPr>
            <a:picLocks noChangeAspect="1"/>
          </p:cNvPicPr>
          <p:nvPr/>
        </p:nvPicPr>
        <p:blipFill>
          <a:blip r:embed="rId4"/>
          <a:stretch>
            <a:fillRect/>
          </a:stretch>
        </p:blipFill>
        <p:spPr>
          <a:xfrm>
            <a:off x="4775200" y="4699000"/>
            <a:ext cx="711200" cy="711200"/>
          </a:xfrm>
          <a:prstGeom prst="rect">
            <a:avLst/>
          </a:prstGeom>
        </p:spPr>
      </p:pic>
      <p:pic>
        <p:nvPicPr>
          <p:cNvPr id="6" name="Picture 5">
            <a:extLst>
              <a:ext uri="{FF2B5EF4-FFF2-40B4-BE49-F238E27FC236}">
                <a16:creationId xmlns:a16="http://schemas.microsoft.com/office/drawing/2014/main" id="{C8380C55-28C4-DFDA-4C77-5040C49C1911}"/>
              </a:ext>
            </a:extLst>
          </p:cNvPr>
          <p:cNvPicPr>
            <a:picLocks noChangeAspect="1"/>
          </p:cNvPicPr>
          <p:nvPr/>
        </p:nvPicPr>
        <p:blipFill>
          <a:blip r:embed="rId5"/>
          <a:stretch>
            <a:fillRect/>
          </a:stretch>
        </p:blipFill>
        <p:spPr>
          <a:xfrm>
            <a:off x="7416800" y="3594874"/>
            <a:ext cx="466736" cy="444510"/>
          </a:xfrm>
          <a:prstGeom prst="rect">
            <a:avLst/>
          </a:prstGeom>
        </p:spPr>
      </p:pic>
      <p:pic>
        <p:nvPicPr>
          <p:cNvPr id="7" name="Picture 6">
            <a:extLst>
              <a:ext uri="{FF2B5EF4-FFF2-40B4-BE49-F238E27FC236}">
                <a16:creationId xmlns:a16="http://schemas.microsoft.com/office/drawing/2014/main" id="{283371D0-D235-0823-1A1B-3F46ADEF3137}"/>
              </a:ext>
            </a:extLst>
          </p:cNvPr>
          <p:cNvPicPr>
            <a:picLocks noChangeAspect="1"/>
          </p:cNvPicPr>
          <p:nvPr/>
        </p:nvPicPr>
        <p:blipFill>
          <a:blip r:embed="rId6"/>
          <a:stretch>
            <a:fillRect/>
          </a:stretch>
        </p:blipFill>
        <p:spPr>
          <a:xfrm>
            <a:off x="6299200" y="4221152"/>
            <a:ext cx="466736" cy="477849"/>
          </a:xfrm>
          <a:prstGeom prst="rect">
            <a:avLst/>
          </a:prstGeom>
        </p:spPr>
      </p:pic>
      <p:sp>
        <p:nvSpPr>
          <p:cNvPr id="8" name="TextBox 14">
            <a:extLst>
              <a:ext uri="{FF2B5EF4-FFF2-40B4-BE49-F238E27FC236}">
                <a16:creationId xmlns:a16="http://schemas.microsoft.com/office/drawing/2014/main" id="{256ECC0F-2586-DB40-C1A7-B2A8F6E2B04E}"/>
              </a:ext>
            </a:extLst>
          </p:cNvPr>
          <p:cNvSpPr txBox="1"/>
          <p:nvPr/>
        </p:nvSpPr>
        <p:spPr>
          <a:xfrm>
            <a:off x="939800" y="926611"/>
            <a:ext cx="7874000" cy="6839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334"/>
              </a:lnSpc>
              <a:spcBef>
                <a:spcPct val="0"/>
              </a:spcBef>
            </a:pPr>
            <a:r>
              <a:rPr lang="en-US" sz="5334">
                <a:solidFill>
                  <a:srgbClr val="19598D"/>
                </a:solidFill>
                <a:latin typeface="Montserrat Extra-Bold"/>
              </a:rPr>
              <a:t>Webinar Logistics </a:t>
            </a:r>
          </a:p>
        </p:txBody>
      </p:sp>
      <p:pic>
        <p:nvPicPr>
          <p:cNvPr id="12" name="Picture 11">
            <a:extLst>
              <a:ext uri="{FF2B5EF4-FFF2-40B4-BE49-F238E27FC236}">
                <a16:creationId xmlns:a16="http://schemas.microsoft.com/office/drawing/2014/main" id="{B1426BE4-5F23-34E5-252D-BDF6847FBBE0}"/>
              </a:ext>
            </a:extLst>
          </p:cNvPr>
          <p:cNvPicPr>
            <a:picLocks noChangeAspect="1"/>
          </p:cNvPicPr>
          <p:nvPr/>
        </p:nvPicPr>
        <p:blipFill>
          <a:blip r:embed="rId4"/>
          <a:stretch>
            <a:fillRect/>
          </a:stretch>
        </p:blipFill>
        <p:spPr>
          <a:xfrm>
            <a:off x="4775200" y="4699000"/>
            <a:ext cx="711200" cy="711200"/>
          </a:xfrm>
          <a:prstGeom prst="rect">
            <a:avLst/>
          </a:prstGeom>
        </p:spPr>
      </p:pic>
      <p:pic>
        <p:nvPicPr>
          <p:cNvPr id="13" name="Picture 12">
            <a:extLst>
              <a:ext uri="{FF2B5EF4-FFF2-40B4-BE49-F238E27FC236}">
                <a16:creationId xmlns:a16="http://schemas.microsoft.com/office/drawing/2014/main" id="{C8380C55-28C4-DFDA-4C77-5040C49C1911}"/>
              </a:ext>
            </a:extLst>
          </p:cNvPr>
          <p:cNvPicPr>
            <a:picLocks noChangeAspect="1"/>
          </p:cNvPicPr>
          <p:nvPr/>
        </p:nvPicPr>
        <p:blipFill>
          <a:blip r:embed="rId5"/>
          <a:stretch>
            <a:fillRect/>
          </a:stretch>
        </p:blipFill>
        <p:spPr>
          <a:xfrm>
            <a:off x="7416800" y="3594874"/>
            <a:ext cx="466736" cy="444510"/>
          </a:xfrm>
          <a:prstGeom prst="rect">
            <a:avLst/>
          </a:prstGeom>
        </p:spPr>
      </p:pic>
      <p:pic>
        <p:nvPicPr>
          <p:cNvPr id="16" name="Picture 15">
            <a:extLst>
              <a:ext uri="{FF2B5EF4-FFF2-40B4-BE49-F238E27FC236}">
                <a16:creationId xmlns:a16="http://schemas.microsoft.com/office/drawing/2014/main" id="{283371D0-D235-0823-1A1B-3F46ADEF3137}"/>
              </a:ext>
            </a:extLst>
          </p:cNvPr>
          <p:cNvPicPr>
            <a:picLocks noChangeAspect="1"/>
          </p:cNvPicPr>
          <p:nvPr/>
        </p:nvPicPr>
        <p:blipFill>
          <a:blip r:embed="rId6"/>
          <a:stretch>
            <a:fillRect/>
          </a:stretch>
        </p:blipFill>
        <p:spPr>
          <a:xfrm>
            <a:off x="6299200" y="4221152"/>
            <a:ext cx="466736" cy="477849"/>
          </a:xfrm>
          <a:prstGeom prst="rect">
            <a:avLst/>
          </a:prstGeom>
        </p:spPr>
      </p:pic>
    </p:spTree>
    <p:extLst>
      <p:ext uri="{BB962C8B-B14F-4D97-AF65-F5344CB8AC3E}">
        <p14:creationId xmlns:p14="http://schemas.microsoft.com/office/powerpoint/2010/main" val="242505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C896-2BCF-14F7-F3F5-D5A267C33078}"/>
              </a:ext>
            </a:extLst>
          </p:cNvPr>
          <p:cNvSpPr>
            <a:spLocks noGrp="1"/>
          </p:cNvSpPr>
          <p:nvPr>
            <p:ph type="body" sz="quarter" idx="16"/>
          </p:nvPr>
        </p:nvSpPr>
        <p:spPr/>
        <p:txBody>
          <a:bodyPr/>
          <a:lstStyle/>
          <a:p>
            <a:r>
              <a:rPr lang="en-US" dirty="0">
                <a:latin typeface="Calibri"/>
                <a:cs typeface="Calibri"/>
              </a:rPr>
              <a:t>Lessons learned</a:t>
            </a:r>
            <a:endParaRPr lang="en-US" dirty="0"/>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7"/>
          </p:nvPr>
        </p:nvSpPr>
        <p:spPr/>
        <p:txBody>
          <a:bodyPr/>
          <a:lstStyle/>
          <a:p>
            <a:r>
              <a:rPr lang="en-US" dirty="0">
                <a:latin typeface="Calibri"/>
                <a:cs typeface="Calibri"/>
              </a:rPr>
              <a:t>Collaboration &amp; Replicability</a:t>
            </a:r>
            <a:endParaRPr lang="en-US" dirty="0"/>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p:txBody>
          <a:bodyPr vert="horz" lIns="91440" tIns="45720" rIns="91440" bIns="45720" rtlCol="0" anchor="t">
            <a:noAutofit/>
          </a:bodyPr>
          <a:lstStyle/>
          <a:p>
            <a:pPr indent="-191770"/>
            <a:r>
              <a:rPr lang="en-US">
                <a:latin typeface="Calibri"/>
                <a:cs typeface="Calibri"/>
              </a:rPr>
              <a:t>Stakeholder Engagement</a:t>
            </a:r>
            <a:endParaRPr lang="en-US"/>
          </a:p>
          <a:p>
            <a:pPr lvl="1" indent="-191770">
              <a:buFont typeface="Courier New"/>
              <a:buChar char="o"/>
            </a:pPr>
            <a:r>
              <a:rPr lang="en-US">
                <a:latin typeface="Calibri"/>
                <a:cs typeface="Calibri"/>
              </a:rPr>
              <a:t>Collaboration with state agencies and </a:t>
            </a:r>
            <a:r>
              <a:rPr lang="en-US" dirty="0">
                <a:latin typeface="Calibri"/>
                <a:cs typeface="Calibri"/>
              </a:rPr>
              <a:t>school </a:t>
            </a:r>
            <a:r>
              <a:rPr lang="en-US">
                <a:latin typeface="Calibri"/>
                <a:cs typeface="Calibri"/>
              </a:rPr>
              <a:t>networks to inform</a:t>
            </a:r>
            <a:endParaRPr lang="en-US"/>
          </a:p>
          <a:p>
            <a:pPr lvl="1" indent="-191770">
              <a:buFont typeface="Courier New"/>
              <a:buChar char="o"/>
            </a:pPr>
            <a:r>
              <a:rPr lang="en-US">
                <a:latin typeface="Calibri"/>
                <a:cs typeface="Calibri"/>
              </a:rPr>
              <a:t>Quarterly Cohort Meetings</a:t>
            </a:r>
            <a:endParaRPr lang="en-US" dirty="0">
              <a:latin typeface="Calibri"/>
              <a:cs typeface="Calibri"/>
            </a:endParaRPr>
          </a:p>
          <a:p>
            <a:pPr marL="575945" lvl="2">
              <a:buFont typeface="Wingdings"/>
              <a:buChar char="§"/>
            </a:pPr>
            <a:r>
              <a:rPr lang="en-US">
                <a:latin typeface="Calibri"/>
                <a:cs typeface="Calibri"/>
              </a:rPr>
              <a:t>Addressing Deployment obstacles as they occur</a:t>
            </a:r>
            <a:endParaRPr lang="en-US" dirty="0">
              <a:latin typeface="Calibri"/>
              <a:cs typeface="Calibri"/>
            </a:endParaRPr>
          </a:p>
          <a:p>
            <a:pPr indent="-191770"/>
            <a:r>
              <a:rPr lang="en-US">
                <a:latin typeface="Calibri"/>
                <a:cs typeface="Calibri"/>
              </a:rPr>
              <a:t>National Outreach</a:t>
            </a:r>
            <a:endParaRPr lang="en-US" dirty="0">
              <a:latin typeface="Calibri"/>
              <a:cs typeface="Calibri"/>
            </a:endParaRPr>
          </a:p>
          <a:p>
            <a:pPr lvl="1" indent="-191770">
              <a:buFont typeface="Courier New"/>
              <a:buChar char="o"/>
            </a:pPr>
            <a:r>
              <a:rPr lang="en-US">
                <a:latin typeface="Calibri"/>
                <a:cs typeface="Calibri"/>
              </a:rPr>
              <a:t>Shared lessons with advocacy groups</a:t>
            </a:r>
            <a:endParaRPr lang="en-US">
              <a:latin typeface="Calibri"/>
              <a:ea typeface="Calibri" panose="020F0502020204030204" pitchFamily="34" charset="0"/>
              <a:cs typeface="Calibri"/>
            </a:endParaRPr>
          </a:p>
          <a:p>
            <a:pPr marL="575945" lvl="2">
              <a:buFont typeface="Wingdings"/>
              <a:buChar char="§"/>
            </a:pPr>
            <a:r>
              <a:rPr lang="en-US">
                <a:latin typeface="Calibri"/>
                <a:ea typeface="Calibri"/>
                <a:cs typeface="Calibri"/>
              </a:rPr>
              <a:t>NREL, WRI, EPA</a:t>
            </a:r>
            <a:endParaRPr lang="en-US" dirty="0">
              <a:latin typeface="Calibri"/>
              <a:ea typeface="Calibri"/>
              <a:cs typeface="Calibri"/>
            </a:endParaRPr>
          </a:p>
          <a:p>
            <a:pPr indent="-191770"/>
            <a:r>
              <a:rPr lang="en-US">
                <a:latin typeface="Calibri"/>
                <a:cs typeface="Calibri"/>
              </a:rPr>
              <a:t>Program Design</a:t>
            </a:r>
            <a:endParaRPr lang="en-US" dirty="0">
              <a:latin typeface="Calibri"/>
              <a:ea typeface="Calibri" panose="020F0502020204030204" pitchFamily="34" charset="0"/>
              <a:cs typeface="Calibri"/>
            </a:endParaRPr>
          </a:p>
          <a:p>
            <a:pPr lvl="1" indent="-191770">
              <a:buFont typeface="Courier New"/>
              <a:buChar char="o"/>
            </a:pPr>
            <a:r>
              <a:rPr lang="en-US">
                <a:latin typeface="Calibri"/>
                <a:cs typeface="Calibri"/>
              </a:rPr>
              <a:t>Communicate best practice to funding and deployment partners looking to replicate program</a:t>
            </a:r>
            <a:endParaRPr lang="en-US">
              <a:ea typeface="Calibri" panose="020F0502020204030204" pitchFamily="34" charset="0"/>
              <a:cs typeface="Calibri"/>
            </a:endParaRPr>
          </a:p>
          <a:p>
            <a:pPr marL="575945" lvl="2">
              <a:buFont typeface="Wingdings"/>
              <a:buChar char="§"/>
            </a:pPr>
            <a:r>
              <a:rPr lang="en-US">
                <a:latin typeface="Calibri"/>
                <a:cs typeface="Calibri"/>
              </a:rPr>
              <a:t>New Jersey DEP, WRI C.A.F.E. Working Group</a:t>
            </a:r>
            <a:endParaRPr lang="en-US">
              <a:ea typeface="Calibri" panose="020F0502020204030204" pitchFamily="34" charset="0"/>
              <a:cs typeface="Calibri"/>
            </a:endParaRPr>
          </a:p>
          <a:p>
            <a:pPr indent="-191770"/>
            <a:endParaRPr lang="en-US">
              <a:ea typeface="Calibri"/>
            </a:endParaRPr>
          </a:p>
        </p:txBody>
      </p:sp>
      <p:sp>
        <p:nvSpPr>
          <p:cNvPr id="5" name="Content Placeholder 4">
            <a:extLst>
              <a:ext uri="{FF2B5EF4-FFF2-40B4-BE49-F238E27FC236}">
                <a16:creationId xmlns:a16="http://schemas.microsoft.com/office/drawing/2014/main" id="{EB26430A-5924-322A-91C0-B43F01E3537E}"/>
              </a:ext>
            </a:extLst>
          </p:cNvPr>
          <p:cNvSpPr>
            <a:spLocks noGrp="1"/>
          </p:cNvSpPr>
          <p:nvPr>
            <p:ph sz="half" idx="18"/>
          </p:nvPr>
        </p:nvSpPr>
        <p:spPr>
          <a:xfrm>
            <a:off x="6136218" y="1807634"/>
            <a:ext cx="5886448" cy="4364566"/>
          </a:xfrm>
        </p:spPr>
        <p:txBody>
          <a:bodyPr vert="horz" lIns="91440" tIns="45720" rIns="91440" bIns="45720" rtlCol="0" anchor="t">
            <a:noAutofit/>
          </a:bodyPr>
          <a:lstStyle/>
          <a:p>
            <a:pPr indent="-191770"/>
            <a:r>
              <a:rPr lang="en-US" dirty="0">
                <a:latin typeface="Calibri"/>
                <a:cs typeface="Calibri"/>
              </a:rPr>
              <a:t>Properly Sized EVSE</a:t>
            </a:r>
            <a:endParaRPr lang="en-US" dirty="0"/>
          </a:p>
          <a:p>
            <a:pPr lvl="1" indent="-191770">
              <a:buFont typeface="Courier New"/>
              <a:buChar char="o"/>
            </a:pPr>
            <a:r>
              <a:rPr lang="en-US" dirty="0">
                <a:latin typeface="Calibri"/>
                <a:cs typeface="Calibri"/>
              </a:rPr>
              <a:t>Which Charger? - Level 2 v. Level 3</a:t>
            </a:r>
          </a:p>
          <a:p>
            <a:pPr indent="-191770">
              <a:buFont typeface="System Font Regular"/>
              <a:buChar char="➤"/>
            </a:pPr>
            <a:r>
              <a:rPr lang="en-US" dirty="0">
                <a:latin typeface="Calibri"/>
                <a:cs typeface="Calibri"/>
              </a:rPr>
              <a:t>Utility Impact</a:t>
            </a:r>
          </a:p>
          <a:p>
            <a:pPr lvl="1" indent="-191770">
              <a:buFont typeface="Courier New"/>
              <a:buChar char="o"/>
            </a:pPr>
            <a:r>
              <a:rPr lang="en-US" dirty="0">
                <a:latin typeface="Calibri"/>
                <a:cs typeface="Calibri"/>
              </a:rPr>
              <a:t>Restrictions on Utility Funding</a:t>
            </a:r>
          </a:p>
          <a:p>
            <a:pPr marL="575945" lvl="2">
              <a:buFont typeface="Wingdings"/>
              <a:buChar char="§"/>
            </a:pPr>
            <a:r>
              <a:rPr lang="en-US" dirty="0">
                <a:latin typeface="Calibri"/>
                <a:cs typeface="Calibri"/>
              </a:rPr>
              <a:t>Single site rule and futureproofing constraints</a:t>
            </a:r>
            <a:endParaRPr lang="en-US" sz="1750" dirty="0">
              <a:latin typeface="Calibri" panose="020F0502020204030204" pitchFamily="34" charset="0"/>
              <a:cs typeface="Calibri" panose="020F0502020204030204" pitchFamily="34" charset="0"/>
            </a:endParaRPr>
          </a:p>
          <a:p>
            <a:pPr marL="575945" lvl="2">
              <a:buFont typeface="Wingdings,Sans-Serif"/>
              <a:buChar char="§"/>
            </a:pPr>
            <a:r>
              <a:rPr lang="en-US" dirty="0">
                <a:latin typeface="Calibri"/>
                <a:cs typeface="Calibri"/>
              </a:rPr>
              <a:t>Site Load Capacity/Depot Location</a:t>
            </a:r>
          </a:p>
          <a:p>
            <a:pPr lvl="1" indent="-191770">
              <a:buFont typeface="Courier New,monospace"/>
              <a:buChar char="o"/>
            </a:pPr>
            <a:r>
              <a:rPr lang="en-US" dirty="0">
                <a:latin typeface="Calibri"/>
                <a:cs typeface="Calibri"/>
              </a:rPr>
              <a:t>Demand charges</a:t>
            </a:r>
          </a:p>
          <a:p>
            <a:pPr indent="-191770"/>
            <a:r>
              <a:rPr lang="en-US">
                <a:latin typeface="Calibri"/>
                <a:cs typeface="Calibri"/>
              </a:rPr>
              <a:t>Third-party Agreements</a:t>
            </a:r>
          </a:p>
          <a:p>
            <a:pPr lvl="1" indent="-191770">
              <a:buFont typeface="Courier New"/>
              <a:buChar char="o"/>
            </a:pPr>
            <a:r>
              <a:rPr lang="en-US" dirty="0">
                <a:latin typeface="Calibri"/>
                <a:cs typeface="Calibri"/>
              </a:rPr>
              <a:t>Overages from electricity cost v diesel on original contract</a:t>
            </a:r>
          </a:p>
          <a:p>
            <a:pPr lvl="1" indent="-191770">
              <a:buFont typeface="Courier New,monospace"/>
              <a:buChar char="o"/>
            </a:pPr>
            <a:r>
              <a:rPr lang="en-US">
                <a:latin typeface="Calibri"/>
                <a:cs typeface="Calibri"/>
              </a:rPr>
              <a:t>Pass through funding for districts utilizing a third-party provider</a:t>
            </a:r>
          </a:p>
          <a:p>
            <a:pPr lvl="1" indent="-191770">
              <a:buFont typeface="Courier New,monospace"/>
              <a:buChar char="o"/>
            </a:pPr>
            <a:r>
              <a:rPr lang="en-US">
                <a:latin typeface="Calibri"/>
                <a:cs typeface="Calibri"/>
              </a:rPr>
              <a:t>Public Procurement Law v. Electrification-as-a-Service</a:t>
            </a:r>
          </a:p>
          <a:p>
            <a:pPr lvl="1" indent="-191770">
              <a:buFont typeface="Courier New,monospace"/>
              <a:buChar char="o"/>
            </a:pPr>
            <a:r>
              <a:rPr lang="en-US">
                <a:latin typeface="Calibri"/>
                <a:cs typeface="Calibri"/>
              </a:rPr>
              <a:t>OEM/Manufacturer Bankruptcy during deployment</a:t>
            </a:r>
          </a:p>
          <a:p>
            <a:pPr lvl="1" indent="-191770">
              <a:buFont typeface="Courier New,monospace"/>
              <a:buChar char="o"/>
            </a:pPr>
            <a:r>
              <a:rPr lang="en-US">
                <a:latin typeface="Calibri"/>
                <a:cs typeface="Calibri"/>
              </a:rPr>
              <a:t>Aligning Timelines – contract renewal and ESB deployment</a:t>
            </a:r>
          </a:p>
          <a:p>
            <a:pPr lvl="1" indent="-191770">
              <a:buFont typeface="Courier New,monospace"/>
              <a:buChar char="o"/>
            </a:pPr>
            <a:r>
              <a:rPr lang="en-US">
                <a:latin typeface="Calibri"/>
                <a:cs typeface="Calibri"/>
              </a:rPr>
              <a:t>Project champions to ensure deployment execution</a:t>
            </a:r>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pPr marL="4445" indent="-4445"/>
            <a:r>
              <a:rPr lang="en-US" dirty="0">
                <a:latin typeface="Calibri"/>
                <a:cs typeface="Calibri"/>
              </a:rPr>
              <a:t>Collaboration, Replicability, &amp; Lessons Learned</a:t>
            </a:r>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spTree>
    <p:extLst>
      <p:ext uri="{BB962C8B-B14F-4D97-AF65-F5344CB8AC3E}">
        <p14:creationId xmlns:p14="http://schemas.microsoft.com/office/powerpoint/2010/main" val="337532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C896-2BCF-14F7-F3F5-D5A267C33078}"/>
              </a:ext>
            </a:extLst>
          </p:cNvPr>
          <p:cNvSpPr>
            <a:spLocks noGrp="1"/>
          </p:cNvSpPr>
          <p:nvPr>
            <p:ph type="body" sz="quarter" idx="16"/>
          </p:nvPr>
        </p:nvSpPr>
        <p:spPr/>
        <p:txBody>
          <a:bodyPr/>
          <a:lstStyle/>
          <a:p>
            <a:r>
              <a:rPr lang="en-US" dirty="0">
                <a:latin typeface="Calibri"/>
                <a:cs typeface="Calibri"/>
              </a:rPr>
              <a:t>Technical support</a:t>
            </a:r>
            <a:endParaRPr lang="en-US" dirty="0"/>
          </a:p>
        </p:txBody>
      </p:sp>
      <p:sp>
        <p:nvSpPr>
          <p:cNvPr id="3" name="Text Placeholder 2">
            <a:extLst>
              <a:ext uri="{FF2B5EF4-FFF2-40B4-BE49-F238E27FC236}">
                <a16:creationId xmlns:a16="http://schemas.microsoft.com/office/drawing/2014/main" id="{B8231A0F-F261-A0A1-A8B0-73A8DA9A58AE}"/>
              </a:ext>
            </a:extLst>
          </p:cNvPr>
          <p:cNvSpPr>
            <a:spLocks noGrp="1"/>
          </p:cNvSpPr>
          <p:nvPr>
            <p:ph type="body" sz="quarter" idx="17"/>
          </p:nvPr>
        </p:nvSpPr>
        <p:spPr/>
        <p:txBody>
          <a:bodyPr/>
          <a:lstStyle/>
          <a:p>
            <a:r>
              <a:rPr lang="en-US" dirty="0">
                <a:latin typeface="Calibri"/>
                <a:cs typeface="Calibri"/>
              </a:rPr>
              <a:t>Deployment Program</a:t>
            </a:r>
            <a:endParaRPr lang="en-US" dirty="0"/>
          </a:p>
        </p:txBody>
      </p:sp>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a:xfrm>
            <a:off x="353025" y="1790218"/>
            <a:ext cx="5443960" cy="4381982"/>
          </a:xfrm>
        </p:spPr>
        <p:txBody>
          <a:bodyPr vert="horz" lIns="91440" tIns="45720" rIns="91440" bIns="45720" rtlCol="0" anchor="t">
            <a:noAutofit/>
          </a:bodyPr>
          <a:lstStyle/>
          <a:p>
            <a:pPr indent="-191770"/>
            <a:r>
              <a:rPr lang="en-US" dirty="0">
                <a:latin typeface="Calibri"/>
                <a:ea typeface="Calibri"/>
                <a:cs typeface="Calibri"/>
              </a:rPr>
              <a:t>State-wide Support</a:t>
            </a:r>
            <a:endParaRPr lang="en-US" dirty="0">
              <a:ea typeface="Calibri"/>
            </a:endParaRPr>
          </a:p>
          <a:p>
            <a:pPr lvl="1" indent="-191770">
              <a:buFont typeface="Courier New,monospace"/>
              <a:buChar char="o"/>
            </a:pPr>
            <a:r>
              <a:rPr lang="en-US" dirty="0">
                <a:latin typeface="Calibri"/>
                <a:ea typeface="Calibri"/>
                <a:cs typeface="Calibri"/>
              </a:rPr>
              <a:t>Engage school districts to electrify nearly 8,000 school buses operating across Massachusetts</a:t>
            </a:r>
            <a:endParaRPr lang="en-US" dirty="0"/>
          </a:p>
          <a:p>
            <a:pPr indent="-191770"/>
            <a:r>
              <a:rPr lang="en-US" dirty="0">
                <a:latin typeface="Calibri"/>
                <a:ea typeface="Calibri"/>
                <a:cs typeface="Calibri"/>
              </a:rPr>
              <a:t>Focus for Support</a:t>
            </a:r>
          </a:p>
          <a:p>
            <a:pPr lvl="1" indent="-191770">
              <a:buFont typeface="Courier New,monospace"/>
              <a:buChar char="o"/>
            </a:pPr>
            <a:r>
              <a:rPr lang="en-US" dirty="0">
                <a:latin typeface="Calibri"/>
                <a:ea typeface="Calibri"/>
                <a:cs typeface="Calibri"/>
              </a:rPr>
              <a:t>Increase equitable access for low-income and disadvantaged communities</a:t>
            </a:r>
            <a:endParaRPr lang="en-US" dirty="0"/>
          </a:p>
          <a:p>
            <a:pPr indent="-191770"/>
            <a:r>
              <a:rPr lang="en-US" dirty="0">
                <a:latin typeface="Calibri"/>
                <a:ea typeface="Calibri"/>
                <a:cs typeface="Calibri"/>
              </a:rPr>
              <a:t>Information Resource Coordination</a:t>
            </a:r>
          </a:p>
          <a:p>
            <a:pPr lvl="1" indent="-191770">
              <a:buFont typeface="Courier New,monospace"/>
              <a:buChar char="o"/>
            </a:pPr>
            <a:r>
              <a:rPr lang="en-US" dirty="0">
                <a:latin typeface="Calibri"/>
                <a:ea typeface="Calibri"/>
                <a:cs typeface="Calibri"/>
              </a:rPr>
              <a:t>Establishing a centralized, comprehensive source for best-practice documents and deployment guidance</a:t>
            </a:r>
            <a:endParaRPr lang="en-US" dirty="0"/>
          </a:p>
          <a:p>
            <a:pPr indent="-191770"/>
            <a:r>
              <a:rPr lang="en-US" dirty="0">
                <a:latin typeface="Calibri"/>
                <a:cs typeface="Calibri"/>
              </a:rPr>
              <a:t>Program Synergy</a:t>
            </a:r>
          </a:p>
          <a:p>
            <a:pPr lvl="1" indent="-191770">
              <a:buFont typeface="Courier New,monospace"/>
              <a:buChar char="o"/>
            </a:pPr>
            <a:r>
              <a:rPr lang="en-US" dirty="0">
                <a:latin typeface="Calibri"/>
                <a:cs typeface="Calibri"/>
              </a:rPr>
              <a:t>Expanded support for districts in planning and deployment</a:t>
            </a:r>
          </a:p>
          <a:p>
            <a:pPr lvl="1" indent="-191770">
              <a:buFont typeface="Courier New,monospace"/>
              <a:buChar char="o"/>
            </a:pPr>
            <a:r>
              <a:rPr lang="en-US" dirty="0">
                <a:latin typeface="Calibri"/>
                <a:cs typeface="Calibri"/>
              </a:rPr>
              <a:t>Expediting electric school bus deployment while providing insight for full fleet electrification</a:t>
            </a:r>
            <a:endParaRPr lang="en-US" dirty="0"/>
          </a:p>
          <a:p>
            <a:pPr marL="575945" lvl="2">
              <a:buFont typeface="Wingdings"/>
              <a:buChar char="§"/>
            </a:pPr>
            <a:r>
              <a:rPr lang="en-US" dirty="0">
                <a:latin typeface="Calibri"/>
                <a:cs typeface="Calibri"/>
              </a:rPr>
              <a:t>Case Study: Boston Public Schools</a:t>
            </a:r>
          </a:p>
          <a:p>
            <a:pPr marL="575945" lvl="2">
              <a:buFont typeface="Wingdings"/>
              <a:buChar char="§"/>
            </a:pPr>
            <a:r>
              <a:rPr lang="en-US" dirty="0">
                <a:latin typeface="Calibri"/>
                <a:cs typeface="Calibri"/>
              </a:rPr>
              <a:t>Participant - Advisory Services and Deployment </a:t>
            </a:r>
            <a:endParaRPr lang="en-US" dirty="0"/>
          </a:p>
        </p:txBody>
      </p:sp>
      <p:sp>
        <p:nvSpPr>
          <p:cNvPr id="5" name="Content Placeholder 4">
            <a:extLst>
              <a:ext uri="{FF2B5EF4-FFF2-40B4-BE49-F238E27FC236}">
                <a16:creationId xmlns:a16="http://schemas.microsoft.com/office/drawing/2014/main" id="{EB26430A-5924-322A-91C0-B43F01E3537E}"/>
              </a:ext>
            </a:extLst>
          </p:cNvPr>
          <p:cNvSpPr>
            <a:spLocks noGrp="1"/>
          </p:cNvSpPr>
          <p:nvPr>
            <p:ph sz="half" idx="18"/>
          </p:nvPr>
        </p:nvSpPr>
        <p:spPr>
          <a:xfrm>
            <a:off x="6400800" y="1790218"/>
            <a:ext cx="5492187" cy="4381982"/>
          </a:xfrm>
        </p:spPr>
        <p:txBody>
          <a:bodyPr vert="horz" lIns="91440" tIns="45720" rIns="91440" bIns="45720" rtlCol="0" anchor="t">
            <a:noAutofit/>
          </a:bodyPr>
          <a:lstStyle/>
          <a:p>
            <a:pPr indent="-191770"/>
            <a:r>
              <a:rPr lang="en-US" dirty="0">
                <a:latin typeface="Calibri"/>
                <a:cs typeface="Calibri"/>
              </a:rPr>
              <a:t>Advisory Services Program</a:t>
            </a:r>
          </a:p>
          <a:p>
            <a:pPr lvl="1" indent="-191770">
              <a:buFont typeface="Arial"/>
              <a:buChar char="•"/>
            </a:pPr>
            <a:r>
              <a:rPr lang="en-US" dirty="0">
                <a:latin typeface="Calibri"/>
                <a:cs typeface="Calibri"/>
              </a:rPr>
              <a:t>Recruit additional fleets representing diverse demographics and geography</a:t>
            </a:r>
          </a:p>
          <a:p>
            <a:pPr lvl="1" indent="-191770">
              <a:buFont typeface="Arial"/>
              <a:buChar char="•"/>
            </a:pPr>
            <a:r>
              <a:rPr lang="en-US" dirty="0">
                <a:latin typeface="Calibri"/>
                <a:cs typeface="Calibri"/>
              </a:rPr>
              <a:t>Support for high-need districts and smaller third-party operators through first-time electrification</a:t>
            </a:r>
          </a:p>
          <a:p>
            <a:pPr indent="-191770"/>
            <a:r>
              <a:rPr lang="en-US" dirty="0">
                <a:latin typeface="Calibri"/>
                <a:cs typeface="Calibri"/>
              </a:rPr>
              <a:t>Advisory Expansion: Optional Services</a:t>
            </a:r>
          </a:p>
          <a:p>
            <a:pPr lvl="1" indent="-191770"/>
            <a:r>
              <a:rPr lang="en-US" dirty="0">
                <a:latin typeface="Calibri"/>
                <a:cs typeface="Calibri"/>
              </a:rPr>
              <a:t>Individual support for well-funded districts in need of occasional technical assistance including:</a:t>
            </a:r>
          </a:p>
          <a:p>
            <a:pPr marL="575945" lvl="2">
              <a:buFont typeface="Wingdings"/>
              <a:buChar char="§"/>
            </a:pPr>
            <a:r>
              <a:rPr lang="en-US" dirty="0">
                <a:latin typeface="Calibri"/>
                <a:cs typeface="Calibri"/>
              </a:rPr>
              <a:t>One-on one Coaching Calls</a:t>
            </a:r>
          </a:p>
          <a:p>
            <a:pPr marL="575945" lvl="2">
              <a:buFont typeface="Wingdings"/>
              <a:buChar char="§"/>
            </a:pPr>
            <a:r>
              <a:rPr lang="en-US" dirty="0">
                <a:latin typeface="Calibri"/>
                <a:cs typeface="Calibri"/>
              </a:rPr>
              <a:t>Data Collection Consulting</a:t>
            </a:r>
          </a:p>
          <a:p>
            <a:pPr marL="575945" lvl="2">
              <a:buFont typeface="Wingdings"/>
              <a:buChar char="§"/>
            </a:pPr>
            <a:r>
              <a:rPr lang="en-US" dirty="0">
                <a:latin typeface="Calibri"/>
                <a:cs typeface="Calibri"/>
              </a:rPr>
              <a:t>Focused Technical Assistance for Small/Mid-Size Operators</a:t>
            </a:r>
          </a:p>
          <a:p>
            <a:pPr marL="575945" lvl="2">
              <a:buFont typeface="Wingdings"/>
              <a:buChar char="§"/>
            </a:pPr>
            <a:r>
              <a:rPr lang="en-US" dirty="0">
                <a:latin typeface="Calibri"/>
                <a:cs typeface="Calibri"/>
              </a:rPr>
              <a:t>Cohort Coordination Calls</a:t>
            </a:r>
          </a:p>
          <a:p>
            <a:pPr marL="575945" lvl="2">
              <a:buFont typeface="Wingdings"/>
              <a:buChar char="§"/>
            </a:pPr>
            <a:r>
              <a:rPr lang="en-US" dirty="0">
                <a:latin typeface="Calibri"/>
                <a:cs typeface="Calibri"/>
              </a:rPr>
              <a:t>Q&amp;A Resources</a:t>
            </a:r>
          </a:p>
          <a:p>
            <a:pPr marL="575945" lvl="2">
              <a:buFont typeface="Wingdings"/>
              <a:buChar char="§"/>
            </a:pPr>
            <a:r>
              <a:rPr lang="en-US" dirty="0">
                <a:latin typeface="Calibri"/>
                <a:cs typeface="Calibri"/>
              </a:rPr>
              <a:t>Clean Energy &amp; Battery Storage Assessments</a:t>
            </a:r>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r>
              <a:rPr lang="en-US"/>
              <a:t>Future Goals</a:t>
            </a:r>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spTree>
    <p:extLst>
      <p:ext uri="{BB962C8B-B14F-4D97-AF65-F5344CB8AC3E}">
        <p14:creationId xmlns:p14="http://schemas.microsoft.com/office/powerpoint/2010/main" val="389221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2F4AA9-E719-4A30-604C-4DBB87AAD533}"/>
              </a:ext>
            </a:extLst>
          </p:cNvPr>
          <p:cNvSpPr>
            <a:spLocks noGrp="1"/>
          </p:cNvSpPr>
          <p:nvPr>
            <p:ph sz="half" idx="1"/>
          </p:nvPr>
        </p:nvSpPr>
        <p:spPr>
          <a:xfrm>
            <a:off x="338415" y="1795183"/>
            <a:ext cx="6497171" cy="4377017"/>
          </a:xfrm>
        </p:spPr>
        <p:txBody>
          <a:bodyPr vert="horz" lIns="91440" tIns="45720" rIns="91440" bIns="45720" rtlCol="0" anchor="t">
            <a:noAutofit/>
          </a:bodyPr>
          <a:lstStyle/>
          <a:p>
            <a:pPr indent="-191770"/>
            <a:r>
              <a:rPr lang="en-US" sz="2400" dirty="0">
                <a:latin typeface="Calibri"/>
                <a:cs typeface="Calibri"/>
              </a:rPr>
              <a:t>Ruedi Hauser III, Program Manager</a:t>
            </a:r>
          </a:p>
          <a:p>
            <a:pPr lvl="1" indent="-191770"/>
            <a:r>
              <a:rPr lang="en-US" sz="2000" dirty="0">
                <a:latin typeface="Calibri"/>
                <a:ea typeface="Calibri"/>
                <a:cs typeface="Calibri"/>
                <a:hlinkClick r:id="rId2"/>
              </a:rPr>
              <a:t>CleanTransportation@MassCEC.com</a:t>
            </a:r>
            <a:endParaRPr lang="en-US" sz="1800" dirty="0">
              <a:latin typeface="Calibri"/>
              <a:ea typeface="Calibri"/>
              <a:cs typeface="Calibri"/>
            </a:endParaRPr>
          </a:p>
          <a:p>
            <a:pPr indent="-191770"/>
            <a:r>
              <a:rPr lang="en-US" sz="2400" dirty="0">
                <a:latin typeface="Calibri"/>
                <a:cs typeface="Calibri"/>
              </a:rPr>
              <a:t>Website</a:t>
            </a:r>
            <a:endParaRPr lang="en-US" sz="2400" dirty="0">
              <a:latin typeface="Calibri"/>
              <a:ea typeface="Calibri" panose="020F0502020204030204" pitchFamily="34" charset="0"/>
              <a:cs typeface="Calibri"/>
            </a:endParaRPr>
          </a:p>
          <a:p>
            <a:pPr lvl="1" indent="-191770"/>
            <a:r>
              <a:rPr lang="en-US" sz="2000" dirty="0">
                <a:latin typeface="Calibri"/>
                <a:cs typeface="Calibri"/>
                <a:hlinkClick r:id="rId3"/>
              </a:rPr>
              <a:t>www.masscec.com/program/accelerating-clean-transportation-act-school-bus-overview</a:t>
            </a:r>
            <a:endParaRPr lang="en-US" sz="2000" dirty="0">
              <a:latin typeface="Calibri"/>
              <a:ea typeface="Calibri" panose="020F0502020204030204" pitchFamily="34" charset="0"/>
              <a:cs typeface="Calibri"/>
            </a:endParaRPr>
          </a:p>
          <a:p>
            <a:pPr indent="-191770"/>
            <a:r>
              <a:rPr lang="en-US" sz="2400" dirty="0">
                <a:latin typeface="Calibri"/>
                <a:cs typeface="Calibri"/>
              </a:rPr>
              <a:t>Address</a:t>
            </a:r>
            <a:endParaRPr lang="en-US" sz="2400" dirty="0">
              <a:latin typeface="Calibri"/>
              <a:ea typeface="Calibri" panose="020F0502020204030204" pitchFamily="34" charset="0"/>
              <a:cs typeface="Calibri"/>
            </a:endParaRPr>
          </a:p>
          <a:p>
            <a:pPr lvl="1" indent="-191770"/>
            <a:r>
              <a:rPr lang="en-US" sz="2000" dirty="0">
                <a:latin typeface="Calibri"/>
                <a:cs typeface="Calibri"/>
              </a:rPr>
              <a:t>Massachusetts Clean Energy Center</a:t>
            </a:r>
            <a:endParaRPr lang="en-US" sz="2000">
              <a:latin typeface="Calibri"/>
              <a:ea typeface="Calibri" panose="020F0502020204030204" pitchFamily="34" charset="0"/>
              <a:cs typeface="Calibri"/>
            </a:endParaRPr>
          </a:p>
          <a:p>
            <a:pPr marL="219075" lvl="1" indent="0">
              <a:buNone/>
            </a:pPr>
            <a:r>
              <a:rPr lang="en-US" sz="2000" dirty="0">
                <a:latin typeface="Calibri"/>
                <a:cs typeface="Calibri"/>
              </a:rPr>
              <a:t>    294 Washington St, Suite 1150, Boston, MA</a:t>
            </a:r>
            <a:endParaRPr lang="en-US" sz="2000" dirty="0">
              <a:latin typeface="Calibri"/>
              <a:ea typeface="Calibri" panose="020F0502020204030204" pitchFamily="34" charset="0"/>
              <a:cs typeface="Calibri"/>
            </a:endParaRPr>
          </a:p>
        </p:txBody>
      </p:sp>
      <p:sp>
        <p:nvSpPr>
          <p:cNvPr id="6" name="Title 5">
            <a:extLst>
              <a:ext uri="{FF2B5EF4-FFF2-40B4-BE49-F238E27FC236}">
                <a16:creationId xmlns:a16="http://schemas.microsoft.com/office/drawing/2014/main" id="{36C4A1F6-009B-1857-3F9A-6056593C2381}"/>
              </a:ext>
            </a:extLst>
          </p:cNvPr>
          <p:cNvSpPr>
            <a:spLocks noGrp="1"/>
          </p:cNvSpPr>
          <p:nvPr>
            <p:ph type="title"/>
          </p:nvPr>
        </p:nvSpPr>
        <p:spPr/>
        <p:txBody>
          <a:bodyPr/>
          <a:lstStyle/>
          <a:p>
            <a:r>
              <a:rPr lang="en-US"/>
              <a:t>Contact Information</a:t>
            </a:r>
          </a:p>
        </p:txBody>
      </p:sp>
      <p:sp>
        <p:nvSpPr>
          <p:cNvPr id="7" name="Slide Number Placeholder 6">
            <a:extLst>
              <a:ext uri="{FF2B5EF4-FFF2-40B4-BE49-F238E27FC236}">
                <a16:creationId xmlns:a16="http://schemas.microsoft.com/office/drawing/2014/main" id="{3C12AF28-05C2-A4CC-4A2B-CD0E35DC89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EBD3CB-B0EF-374D-A7D9-9E1E0B8E9BAC}" type="slidenum">
              <a:rPr kumimoji="0" 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F6DC5628-FDB8-3490-7E37-1F3159830B85}"/>
              </a:ext>
            </a:extLst>
          </p:cNvPr>
          <p:cNvSpPr>
            <a:spLocks noGrp="1"/>
          </p:cNvSpPr>
          <p:nvPr>
            <p:ph type="body" sz="quarter" idx="15"/>
          </p:nvPr>
        </p:nvSpPr>
        <p:spPr/>
        <p:txBody>
          <a:bodyPr/>
          <a:lstStyle/>
          <a:p>
            <a:r>
              <a:rPr lang="en-US"/>
              <a:t>ACT School Bus Program – CESA SLICE 2024</a:t>
            </a:r>
          </a:p>
        </p:txBody>
      </p:sp>
      <p:pic>
        <p:nvPicPr>
          <p:cNvPr id="9" name="Graphic 76">
            <a:extLst>
              <a:ext uri="{FF2B5EF4-FFF2-40B4-BE49-F238E27FC236}">
                <a16:creationId xmlns:a16="http://schemas.microsoft.com/office/drawing/2014/main" id="{ECFA3C5C-9543-4304-FCBE-59701DF8F4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6321" y="704411"/>
            <a:ext cx="4995182" cy="4916742"/>
          </a:xfrm>
          <a:prstGeom prst="rect">
            <a:avLst/>
          </a:prstGeom>
        </p:spPr>
      </p:pic>
    </p:spTree>
    <p:extLst>
      <p:ext uri="{BB962C8B-B14F-4D97-AF65-F5344CB8AC3E}">
        <p14:creationId xmlns:p14="http://schemas.microsoft.com/office/powerpoint/2010/main" val="1966362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97BC-7549-CE07-5092-CC3B8EFF0558}"/>
              </a:ext>
            </a:extLst>
          </p:cNvPr>
          <p:cNvSpPr>
            <a:spLocks noGrp="1"/>
          </p:cNvSpPr>
          <p:nvPr>
            <p:ph type="title"/>
          </p:nvPr>
        </p:nvSpPr>
        <p:spPr>
          <a:xfrm>
            <a:off x="1265376" y="954105"/>
            <a:ext cx="9661247" cy="1510748"/>
          </a:xfrm>
        </p:spPr>
        <p:txBody>
          <a:bodyPr/>
          <a:lstStyle/>
          <a:p>
            <a:pPr marL="4445" indent="-4445"/>
            <a:r>
              <a:rPr lang="en-US" sz="4000" dirty="0">
                <a:latin typeface="Calibri"/>
              </a:rPr>
              <a:t>Thank you for joining us today!</a:t>
            </a:r>
            <a:endParaRPr lang="en-US" dirty="0"/>
          </a:p>
        </p:txBody>
      </p:sp>
      <p:pic>
        <p:nvPicPr>
          <p:cNvPr id="4" name="Picture 3" descr="A black and white sign with white text&#10;&#10;Description automatically generated">
            <a:extLst>
              <a:ext uri="{FF2B5EF4-FFF2-40B4-BE49-F238E27FC236}">
                <a16:creationId xmlns:a16="http://schemas.microsoft.com/office/drawing/2014/main" id="{FC86E3CA-9275-54D8-79EA-5DC3A33B9A79}"/>
              </a:ext>
            </a:extLst>
          </p:cNvPr>
          <p:cNvPicPr>
            <a:picLocks noChangeAspect="1"/>
          </p:cNvPicPr>
          <p:nvPr/>
        </p:nvPicPr>
        <p:blipFill>
          <a:blip r:embed="rId2"/>
          <a:stretch>
            <a:fillRect/>
          </a:stretch>
        </p:blipFill>
        <p:spPr>
          <a:xfrm>
            <a:off x="2397629" y="2906302"/>
            <a:ext cx="7388457" cy="2243273"/>
          </a:xfrm>
          <a:prstGeom prst="rect">
            <a:avLst/>
          </a:prstGeom>
        </p:spPr>
      </p:pic>
    </p:spTree>
    <p:extLst>
      <p:ext uri="{BB962C8B-B14F-4D97-AF65-F5344CB8AC3E}">
        <p14:creationId xmlns:p14="http://schemas.microsoft.com/office/powerpoint/2010/main" val="172634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AutoShape 6"/>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14">
            <a:extLst>
              <a:ext uri="{FF2B5EF4-FFF2-40B4-BE49-F238E27FC236}">
                <a16:creationId xmlns:a16="http://schemas.microsoft.com/office/drawing/2014/main" id="{CD6E37A3-156B-9ABF-DA72-B98FB5533CB6}"/>
              </a:ext>
            </a:extLst>
          </p:cNvPr>
          <p:cNvSpPr txBox="1"/>
          <p:nvPr/>
        </p:nvSpPr>
        <p:spPr>
          <a:xfrm>
            <a:off x="1327483" y="1055743"/>
            <a:ext cx="4731632" cy="6839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334"/>
              </a:lnSpc>
              <a:spcBef>
                <a:spcPct val="0"/>
              </a:spcBef>
            </a:pPr>
            <a:r>
              <a:rPr lang="en-US" sz="5334">
                <a:solidFill>
                  <a:srgbClr val="19598D"/>
                </a:solidFill>
                <a:latin typeface="Montserrat Extra-Bold"/>
              </a:rPr>
              <a:t>Thank You</a:t>
            </a:r>
          </a:p>
        </p:txBody>
      </p:sp>
      <p:sp>
        <p:nvSpPr>
          <p:cNvPr id="7" name="Freeform 9">
            <a:extLst>
              <a:ext uri="{FF2B5EF4-FFF2-40B4-BE49-F238E27FC236}">
                <a16:creationId xmlns:a16="http://schemas.microsoft.com/office/drawing/2014/main" id="{45642D00-8D2E-F905-A4F8-963A538A4CE7}"/>
              </a:ext>
            </a:extLst>
          </p:cNvPr>
          <p:cNvSpPr/>
          <p:nvPr/>
        </p:nvSpPr>
        <p:spPr>
          <a:xfrm>
            <a:off x="1422400" y="4033813"/>
            <a:ext cx="319004" cy="224499"/>
          </a:xfrm>
          <a:custGeom>
            <a:avLst/>
            <a:gdLst/>
            <a:ahLst/>
            <a:cxnLst/>
            <a:rect l="l" t="t" r="r" b="b"/>
            <a:pathLst>
              <a:path w="478506" h="336749">
                <a:moveTo>
                  <a:pt x="0" y="0"/>
                </a:moveTo>
                <a:lnTo>
                  <a:pt x="478506" y="0"/>
                </a:lnTo>
                <a:lnTo>
                  <a:pt x="478506" y="336748"/>
                </a:lnTo>
                <a:lnTo>
                  <a:pt x="0" y="336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10">
            <a:extLst>
              <a:ext uri="{FF2B5EF4-FFF2-40B4-BE49-F238E27FC236}">
                <a16:creationId xmlns:a16="http://schemas.microsoft.com/office/drawing/2014/main" id="{641D74D6-EEAE-A0E3-A6CA-60F8349F343B}"/>
              </a:ext>
            </a:extLst>
          </p:cNvPr>
          <p:cNvSpPr/>
          <p:nvPr/>
        </p:nvSpPr>
        <p:spPr>
          <a:xfrm>
            <a:off x="1400573" y="4635888"/>
            <a:ext cx="366231" cy="366233"/>
          </a:xfrm>
          <a:custGeom>
            <a:avLst/>
            <a:gdLst/>
            <a:ahLst/>
            <a:cxnLst/>
            <a:rect l="l" t="t" r="r" b="b"/>
            <a:pathLst>
              <a:path w="549347" h="549349">
                <a:moveTo>
                  <a:pt x="0" y="0"/>
                </a:moveTo>
                <a:lnTo>
                  <a:pt x="549346" y="0"/>
                </a:lnTo>
                <a:lnTo>
                  <a:pt x="549346" y="549349"/>
                </a:lnTo>
                <a:lnTo>
                  <a:pt x="0" y="549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1">
            <a:extLst>
              <a:ext uri="{FF2B5EF4-FFF2-40B4-BE49-F238E27FC236}">
                <a16:creationId xmlns:a16="http://schemas.microsoft.com/office/drawing/2014/main" id="{6AFDE7F1-7C53-7025-D598-DC387EA5B158}"/>
              </a:ext>
            </a:extLst>
          </p:cNvPr>
          <p:cNvSpPr txBox="1"/>
          <p:nvPr/>
        </p:nvSpPr>
        <p:spPr>
          <a:xfrm>
            <a:off x="2043185" y="4012672"/>
            <a:ext cx="3866375" cy="2751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spcBef>
                <a:spcPct val="0"/>
              </a:spcBef>
            </a:pPr>
            <a:r>
              <a:rPr lang="en-US" sz="1633">
                <a:solidFill>
                  <a:schemeClr val="tx2">
                    <a:lumMod val="76000"/>
                  </a:schemeClr>
                </a:solidFill>
                <a:latin typeface="Montserrat"/>
              </a:rPr>
              <a:t>anna.ziai</a:t>
            </a:r>
            <a:r>
              <a:rPr lang="en-US" sz="1633">
                <a:solidFill>
                  <a:srgbClr val="000000"/>
                </a:solidFill>
                <a:latin typeface="Montserrat"/>
              </a:rPr>
              <a:t>@cleanegroup.org</a:t>
            </a:r>
          </a:p>
        </p:txBody>
      </p:sp>
      <p:sp>
        <p:nvSpPr>
          <p:cNvPr id="11" name="TextBox 12">
            <a:extLst>
              <a:ext uri="{FF2B5EF4-FFF2-40B4-BE49-F238E27FC236}">
                <a16:creationId xmlns:a16="http://schemas.microsoft.com/office/drawing/2014/main" id="{86093C72-4513-5A41-5145-A4ACBE880950}"/>
              </a:ext>
            </a:extLst>
          </p:cNvPr>
          <p:cNvSpPr txBox="1"/>
          <p:nvPr/>
        </p:nvSpPr>
        <p:spPr>
          <a:xfrm>
            <a:off x="2055886" y="4672693"/>
            <a:ext cx="3819965" cy="2751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333"/>
              </a:lnSpc>
              <a:spcBef>
                <a:spcPct val="0"/>
              </a:spcBef>
            </a:pPr>
            <a:r>
              <a:rPr lang="en-US" sz="1666">
                <a:solidFill>
                  <a:srgbClr val="000000"/>
                </a:solidFill>
                <a:latin typeface="Montserrat"/>
              </a:rPr>
              <a:t>www.cesa.org</a:t>
            </a:r>
          </a:p>
        </p:txBody>
      </p:sp>
      <p:sp>
        <p:nvSpPr>
          <p:cNvPr id="12" name="TextBox 15">
            <a:extLst>
              <a:ext uri="{FF2B5EF4-FFF2-40B4-BE49-F238E27FC236}">
                <a16:creationId xmlns:a16="http://schemas.microsoft.com/office/drawing/2014/main" id="{B655D6DA-E7FD-9453-CA95-0C828650DF2B}"/>
              </a:ext>
            </a:extLst>
          </p:cNvPr>
          <p:cNvSpPr txBox="1"/>
          <p:nvPr/>
        </p:nvSpPr>
        <p:spPr>
          <a:xfrm>
            <a:off x="1430593" y="2283792"/>
            <a:ext cx="3795964" cy="12182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50000"/>
              </a:lnSpc>
            </a:pPr>
            <a:r>
              <a:rPr lang="en-US" sz="2133" b="1">
                <a:solidFill>
                  <a:srgbClr val="000000"/>
                </a:solidFill>
                <a:latin typeface="Montserrat"/>
              </a:rPr>
              <a:t>Anna Ziai</a:t>
            </a:r>
            <a:endParaRPr lang="en-US" sz="800"/>
          </a:p>
          <a:p>
            <a:pPr>
              <a:lnSpc>
                <a:spcPct val="150000"/>
              </a:lnSpc>
            </a:pPr>
            <a:r>
              <a:rPr lang="en-US" sz="1633">
                <a:solidFill>
                  <a:srgbClr val="000000"/>
                </a:solidFill>
                <a:latin typeface="Montserrat"/>
              </a:rPr>
              <a:t>Project Director</a:t>
            </a:r>
            <a:endParaRPr lang="en-US" sz="800"/>
          </a:p>
          <a:p>
            <a:pPr>
              <a:lnSpc>
                <a:spcPct val="150000"/>
              </a:lnSpc>
            </a:pPr>
            <a:r>
              <a:rPr lang="en-US" sz="1633">
                <a:solidFill>
                  <a:srgbClr val="000000"/>
                </a:solidFill>
                <a:latin typeface="Montserrat"/>
              </a:rPr>
              <a:t>Clean Energy States Alliance</a:t>
            </a:r>
          </a:p>
        </p:txBody>
      </p:sp>
      <p:sp>
        <p:nvSpPr>
          <p:cNvPr id="3" name="AutoShape 2">
            <a:extLst>
              <a:ext uri="{FF2B5EF4-FFF2-40B4-BE49-F238E27FC236}">
                <a16:creationId xmlns:a16="http://schemas.microsoft.com/office/drawing/2014/main" id="{718E00D1-E23F-390A-0988-0C9B759DD3A1}"/>
              </a:ext>
            </a:extLst>
          </p:cNvPr>
          <p:cNvSpPr/>
          <p:nvPr/>
        </p:nvSpPr>
        <p:spPr>
          <a:xfrm>
            <a:off x="-16388" y="5969000"/>
            <a:ext cx="12208387" cy="889000"/>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solidFill>
                <a:srgbClr val="19598D"/>
              </a:solidFill>
            </a:endParaRPr>
          </a:p>
        </p:txBody>
      </p:sp>
      <p:sp>
        <p:nvSpPr>
          <p:cNvPr id="14" name="AutoShape 3">
            <a:extLst>
              <a:ext uri="{FF2B5EF4-FFF2-40B4-BE49-F238E27FC236}">
                <a16:creationId xmlns:a16="http://schemas.microsoft.com/office/drawing/2014/main" id="{0B608488-A37A-DCFD-4892-5FF04F34C89F}"/>
              </a:ext>
            </a:extLst>
          </p:cNvPr>
          <p:cNvSpPr/>
          <p:nvPr/>
        </p:nvSpPr>
        <p:spPr>
          <a:xfrm>
            <a:off x="6495979" y="2869295"/>
            <a:ext cx="5047495" cy="1140756"/>
          </a:xfrm>
          <a:prstGeom prst="rect">
            <a:avLst/>
          </a:prstGeom>
          <a:solidFill>
            <a:srgbClr val="000000">
              <a:alpha val="21961"/>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5" name="Picture 14">
            <a:extLst>
              <a:ext uri="{FF2B5EF4-FFF2-40B4-BE49-F238E27FC236}">
                <a16:creationId xmlns:a16="http://schemas.microsoft.com/office/drawing/2014/main" id="{42D6C9E5-2424-B30C-7F47-09770521F193}"/>
              </a:ext>
            </a:extLst>
          </p:cNvPr>
          <p:cNvPicPr>
            <a:picLocks noChangeAspect="1"/>
          </p:cNvPicPr>
          <p:nvPr/>
        </p:nvPicPr>
        <p:blipFill rotWithShape="1">
          <a:blip r:embed="rId8">
            <a:extLst>
              <a:ext uri="{28A0092B-C50C-407E-A947-70E740481C1C}">
                <a14:useLocalDpi xmlns:a14="http://schemas.microsoft.com/office/drawing/2010/main" val="0"/>
              </a:ext>
            </a:extLst>
          </a:blip>
          <a:srcRect l="398" r="-112"/>
          <a:stretch/>
        </p:blipFill>
        <p:spPr>
          <a:xfrm>
            <a:off x="6654800" y="2627369"/>
            <a:ext cx="4978400" cy="1229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715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4416149" y="1757"/>
            <a:ext cx="1430145" cy="4536819"/>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6202117" y="1713664"/>
            <a:ext cx="5661745" cy="38908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33">
                <a:solidFill>
                  <a:srgbClr val="000000"/>
                </a:solidFill>
                <a:latin typeface="Montserrat"/>
                <a:ea typeface="+mn-lt"/>
                <a:cs typeface="+mn-lt"/>
              </a:rPr>
              <a:t>Collaboration between Community-Based Organizations and State Energy Agencies: Findings and Lessons from the Solar with Justice Project (9/27)</a:t>
            </a:r>
            <a:br>
              <a:rPr lang="en-US" sz="1633">
                <a:solidFill>
                  <a:srgbClr val="000000"/>
                </a:solidFill>
                <a:latin typeface="Montserrat"/>
                <a:ea typeface="+mn-lt"/>
                <a:cs typeface="+mn-lt"/>
              </a:rPr>
            </a:br>
            <a:br>
              <a:rPr lang="en-US" sz="1633">
                <a:solidFill>
                  <a:srgbClr val="000000"/>
                </a:solidFill>
                <a:latin typeface="Montserrat"/>
                <a:ea typeface="+mn-lt"/>
                <a:cs typeface="+mn-lt"/>
              </a:rPr>
            </a:br>
            <a:r>
              <a:rPr lang="en-US" sz="1633">
                <a:solidFill>
                  <a:srgbClr val="000000"/>
                </a:solidFill>
                <a:latin typeface="Montserrat"/>
                <a:ea typeface="+mn-lt"/>
                <a:cs typeface="+mn-lt"/>
              </a:rPr>
              <a:t>Emerging Public Health Needs for Climate Smart Technology in Connecticut Affordable Housing (10/1)</a:t>
            </a:r>
            <a:br>
              <a:rPr lang="en-US" sz="1633">
                <a:solidFill>
                  <a:srgbClr val="000000"/>
                </a:solidFill>
                <a:latin typeface="Montserrat"/>
                <a:ea typeface="+mn-lt"/>
                <a:cs typeface="+mn-lt"/>
              </a:rPr>
            </a:br>
            <a:br>
              <a:rPr lang="en-US" sz="1633">
                <a:solidFill>
                  <a:srgbClr val="000000"/>
                </a:solidFill>
                <a:latin typeface="Montserrat"/>
                <a:ea typeface="+mn-lt"/>
                <a:cs typeface="+mn-lt"/>
              </a:rPr>
            </a:br>
            <a:r>
              <a:rPr lang="en-US" sz="1633">
                <a:solidFill>
                  <a:srgbClr val="000000"/>
                </a:solidFill>
                <a:latin typeface="Montserrat"/>
                <a:ea typeface="+mn-lt"/>
                <a:cs typeface="+mn-lt"/>
              </a:rPr>
              <a:t>An Assessment of Equity in Massachusetts’ Energy Storage Programs (10/8)</a:t>
            </a:r>
            <a:br>
              <a:rPr lang="en-US" sz="1633">
                <a:solidFill>
                  <a:srgbClr val="000000"/>
                </a:solidFill>
                <a:latin typeface="Montserrat"/>
                <a:ea typeface="+mn-lt"/>
                <a:cs typeface="+mn-lt"/>
              </a:rPr>
            </a:br>
            <a:br>
              <a:rPr lang="en-US" sz="1633">
                <a:solidFill>
                  <a:srgbClr val="000000"/>
                </a:solidFill>
                <a:latin typeface="Montserrat"/>
                <a:ea typeface="+mn-lt"/>
                <a:cs typeface="+mn-lt"/>
              </a:rPr>
            </a:br>
            <a:r>
              <a:rPr lang="en-US" sz="1633">
                <a:solidFill>
                  <a:srgbClr val="000000"/>
                </a:solidFill>
                <a:latin typeface="Montserrat"/>
                <a:ea typeface="+mn-lt"/>
                <a:cs typeface="+mn-lt"/>
              </a:rPr>
              <a:t>Sharing Solar Benefits with Multifamily Renters: A Mississippi Case Study (10/30)</a:t>
            </a:r>
            <a:endParaRPr lang="en-US" sz="800"/>
          </a:p>
          <a:p>
            <a:pPr>
              <a:lnSpc>
                <a:spcPts val="2333"/>
              </a:lnSpc>
            </a:pPr>
            <a:endParaRPr lang="en-US" sz="1666">
              <a:solidFill>
                <a:srgbClr val="000000"/>
              </a:solidFill>
              <a:latin typeface="Montserrat"/>
            </a:endParaRPr>
          </a:p>
          <a:p>
            <a:pPr>
              <a:lnSpc>
                <a:spcPts val="2333"/>
              </a:lnSpc>
            </a:pPr>
            <a:r>
              <a:rPr lang="en-US" sz="1633" b="1">
                <a:solidFill>
                  <a:srgbClr val="000000"/>
                </a:solidFill>
                <a:latin typeface="Montserrat"/>
              </a:rPr>
              <a:t>Read more and register at </a:t>
            </a:r>
          </a:p>
          <a:p>
            <a:pPr>
              <a:lnSpc>
                <a:spcPts val="2333"/>
              </a:lnSpc>
            </a:pPr>
            <a:r>
              <a:rPr lang="en-US" sz="1633" b="1" u="sng">
                <a:solidFill>
                  <a:srgbClr val="19598D"/>
                </a:solidFill>
                <a:latin typeface="Montserrat"/>
              </a:rPr>
              <a:t>www.cesa.org/webinars</a:t>
            </a:r>
          </a:p>
        </p:txBody>
      </p:sp>
      <p:sp>
        <p:nvSpPr>
          <p:cNvPr id="9" name="Freeform 9"/>
          <p:cNvSpPr/>
          <p:nvPr/>
        </p:nvSpPr>
        <p:spPr>
          <a:xfrm>
            <a:off x="992115" y="1733569"/>
            <a:ext cx="319004" cy="224499"/>
          </a:xfrm>
          <a:custGeom>
            <a:avLst/>
            <a:gdLst/>
            <a:ahLst/>
            <a:cxnLst/>
            <a:rect l="l" t="t" r="r" b="b"/>
            <a:pathLst>
              <a:path w="478506" h="336749">
                <a:moveTo>
                  <a:pt x="0" y="0"/>
                </a:moveTo>
                <a:lnTo>
                  <a:pt x="478506" y="0"/>
                </a:lnTo>
                <a:lnTo>
                  <a:pt x="478506" y="336748"/>
                </a:lnTo>
                <a:lnTo>
                  <a:pt x="0" y="336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970287" y="2335645"/>
            <a:ext cx="366231" cy="366233"/>
          </a:xfrm>
          <a:custGeom>
            <a:avLst/>
            <a:gdLst/>
            <a:ahLst/>
            <a:cxnLst/>
            <a:rect l="l" t="t" r="r" b="b"/>
            <a:pathLst>
              <a:path w="549347" h="549349">
                <a:moveTo>
                  <a:pt x="0" y="0"/>
                </a:moveTo>
                <a:lnTo>
                  <a:pt x="549346" y="0"/>
                </a:lnTo>
                <a:lnTo>
                  <a:pt x="549346" y="549349"/>
                </a:lnTo>
                <a:lnTo>
                  <a:pt x="0" y="5493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1612900" y="1712429"/>
            <a:ext cx="3866375" cy="2751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333"/>
              </a:lnSpc>
              <a:spcBef>
                <a:spcPct val="0"/>
              </a:spcBef>
            </a:pPr>
            <a:r>
              <a:rPr lang="en-US" sz="1666">
                <a:solidFill>
                  <a:srgbClr val="000000"/>
                </a:solidFill>
                <a:latin typeface="Montserrat"/>
              </a:rPr>
              <a:t>info@cleanegroup.org</a:t>
            </a:r>
          </a:p>
        </p:txBody>
      </p:sp>
      <p:sp>
        <p:nvSpPr>
          <p:cNvPr id="12" name="TextBox 12"/>
          <p:cNvSpPr txBox="1"/>
          <p:nvPr/>
        </p:nvSpPr>
        <p:spPr>
          <a:xfrm>
            <a:off x="1625600" y="2372450"/>
            <a:ext cx="3819965" cy="2751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333"/>
              </a:lnSpc>
              <a:spcBef>
                <a:spcPct val="0"/>
              </a:spcBef>
            </a:pPr>
            <a:r>
              <a:rPr lang="en-US" sz="1666">
                <a:solidFill>
                  <a:srgbClr val="000000"/>
                </a:solidFill>
                <a:latin typeface="Montserrat"/>
              </a:rPr>
              <a:t>www.cesa.org</a:t>
            </a:r>
          </a:p>
        </p:txBody>
      </p:sp>
      <p:sp>
        <p:nvSpPr>
          <p:cNvPr id="13" name="TextBox 13"/>
          <p:cNvSpPr txBox="1"/>
          <p:nvPr/>
        </p:nvSpPr>
        <p:spPr>
          <a:xfrm>
            <a:off x="6204406" y="407051"/>
            <a:ext cx="6060351" cy="10644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106"/>
              </a:lnSpc>
              <a:spcBef>
                <a:spcPct val="0"/>
              </a:spcBef>
            </a:pPr>
            <a:r>
              <a:rPr lang="en-US" sz="4100" b="1">
                <a:solidFill>
                  <a:srgbClr val="19598D"/>
                </a:solidFill>
                <a:latin typeface="Montserrat"/>
              </a:rPr>
              <a:t>Upcoming </a:t>
            </a:r>
            <a:endParaRPr lang="en-US" sz="4100" b="1">
              <a:latin typeface="Montserrat"/>
            </a:endParaRPr>
          </a:p>
          <a:p>
            <a:pPr>
              <a:lnSpc>
                <a:spcPts val="4106"/>
              </a:lnSpc>
              <a:spcBef>
                <a:spcPct val="0"/>
              </a:spcBef>
            </a:pPr>
            <a:r>
              <a:rPr lang="en-US" sz="4100" b="1">
                <a:solidFill>
                  <a:srgbClr val="19598D"/>
                </a:solidFill>
                <a:latin typeface="Montserrat"/>
              </a:rPr>
              <a:t>Webinars</a:t>
            </a:r>
            <a:endParaRPr lang="en-US" sz="4100" b="1">
              <a:latin typeface="Montserrat"/>
            </a:endParaRPr>
          </a:p>
        </p:txBody>
      </p:sp>
      <p:sp>
        <p:nvSpPr>
          <p:cNvPr id="15" name="Freeform 8">
            <a:extLst>
              <a:ext uri="{FF2B5EF4-FFF2-40B4-BE49-F238E27FC236}">
                <a16:creationId xmlns:a16="http://schemas.microsoft.com/office/drawing/2014/main" id="{D5DD6AF7-DDFA-D0EC-6576-509EBBC0F394}"/>
              </a:ext>
            </a:extLst>
          </p:cNvPr>
          <p:cNvSpPr>
            <a:spLocks noChangeAspect="1"/>
          </p:cNvSpPr>
          <p:nvPr/>
        </p:nvSpPr>
        <p:spPr>
          <a:xfrm>
            <a:off x="468368" y="458220"/>
            <a:ext cx="3842342" cy="953027"/>
          </a:xfrm>
          <a:custGeom>
            <a:avLst/>
            <a:gdLst/>
            <a:ahLst/>
            <a:cxnLst/>
            <a:rect l="l" t="t" r="r" b="b"/>
            <a:pathLst>
              <a:path w="3701213" h="913650">
                <a:moveTo>
                  <a:pt x="0" y="0"/>
                </a:moveTo>
                <a:lnTo>
                  <a:pt x="3701213" y="0"/>
                </a:lnTo>
                <a:lnTo>
                  <a:pt x="3701213" y="913650"/>
                </a:lnTo>
                <a:lnTo>
                  <a:pt x="0" y="913650"/>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7" name="Picture 16" descr="A group of people posing for a photo&#10;&#10;Description automatically generated">
            <a:extLst>
              <a:ext uri="{FF2B5EF4-FFF2-40B4-BE49-F238E27FC236}">
                <a16:creationId xmlns:a16="http://schemas.microsoft.com/office/drawing/2014/main" id="{8BBBDF08-1E1B-89F7-6D07-3C13DC0600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36" r="22099"/>
          <a:stretch/>
        </p:blipFill>
        <p:spPr>
          <a:xfrm>
            <a:off x="1" y="3176756"/>
            <a:ext cx="5842000" cy="3681245"/>
          </a:xfrm>
          <a:prstGeom prst="rect">
            <a:avLst/>
          </a:prstGeom>
        </p:spPr>
      </p:pic>
    </p:spTree>
    <p:extLst>
      <p:ext uri="{BB962C8B-B14F-4D97-AF65-F5344CB8AC3E}">
        <p14:creationId xmlns:p14="http://schemas.microsoft.com/office/powerpoint/2010/main" val="158233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p:cNvSpPr/>
          <p:nvPr/>
        </p:nvSpPr>
        <p:spPr>
          <a:xfrm>
            <a:off x="0" y="4589614"/>
            <a:ext cx="6819958" cy="226838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AutoShape 4"/>
          <p:cNvSpPr/>
          <p:nvPr/>
        </p:nvSpPr>
        <p:spPr>
          <a:xfrm>
            <a:off x="6096001" y="4180241"/>
            <a:ext cx="6096000" cy="1598139"/>
          </a:xfrm>
          <a:prstGeom prst="rect">
            <a:avLst/>
          </a:prstGeom>
          <a:solidFill>
            <a:srgbClr val="6CC069"/>
          </a:solidFill>
          <a:ln>
            <a:solidFill>
              <a:srgbClr val="6CC069"/>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723901" y="660400"/>
            <a:ext cx="4648143" cy="5117979"/>
            <a:chOff x="0" y="0"/>
            <a:chExt cx="9296287" cy="10235958"/>
          </a:xfrm>
        </p:grpSpPr>
        <p:pic>
          <p:nvPicPr>
            <p:cNvPr id="6"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3350" t="512" r="24460" b="-3653"/>
            <a:stretch/>
          </p:blipFill>
          <p:spPr>
            <a:xfrm>
              <a:off x="0" y="0"/>
              <a:ext cx="9296287" cy="10235958"/>
            </a:xfrm>
            <a:prstGeom prst="rect">
              <a:avLst/>
            </a:prstGeom>
          </p:spPr>
        </p:pic>
      </p:grpSp>
      <p:sp>
        <p:nvSpPr>
          <p:cNvPr id="7" name="Freeform 7"/>
          <p:cNvSpPr/>
          <p:nvPr/>
        </p:nvSpPr>
        <p:spPr>
          <a:xfrm rot="-5400000">
            <a:off x="11154508" y="940613"/>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AutoShape 8"/>
          <p:cNvSpPr/>
          <p:nvPr/>
        </p:nvSpPr>
        <p:spPr>
          <a:xfrm rot="-5400000">
            <a:off x="10626493" y="2395535"/>
            <a:ext cx="1637788"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6096000" y="905399"/>
            <a:ext cx="4680089" cy="1499662"/>
          </a:xfrm>
          <a:custGeom>
            <a:avLst/>
            <a:gdLst/>
            <a:ahLst/>
            <a:cxnLst/>
            <a:rect l="l" t="t" r="r" b="b"/>
            <a:pathLst>
              <a:path w="7020133" h="2249493">
                <a:moveTo>
                  <a:pt x="0" y="0"/>
                </a:moveTo>
                <a:lnTo>
                  <a:pt x="7020133" y="0"/>
                </a:lnTo>
                <a:lnTo>
                  <a:pt x="7020133" y="2249493"/>
                </a:lnTo>
                <a:lnTo>
                  <a:pt x="0" y="224949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6350000" y="2679590"/>
            <a:ext cx="4419598" cy="14741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pPr>
            <a:r>
              <a:rPr lang="en-US" sz="1666">
                <a:solidFill>
                  <a:srgbClr val="000000"/>
                </a:solidFill>
                <a:latin typeface="Montserrat"/>
              </a:rPr>
              <a:t>The Clean Energy States Alliance (CESA) is a national, nonprofit coalition of public </a:t>
            </a:r>
            <a:r>
              <a:rPr lang="en-US" sz="1666">
                <a:latin typeface="Montserrat"/>
              </a:rPr>
              <a:t>agencies</a:t>
            </a:r>
            <a:r>
              <a:rPr lang="en-US" sz="1666">
                <a:solidFill>
                  <a:srgbClr val="000000"/>
                </a:solidFill>
                <a:latin typeface="Montserrat"/>
              </a:rPr>
              <a:t> and organizations working together to advance clean energy.</a:t>
            </a:r>
          </a:p>
          <a:p>
            <a:pPr>
              <a:lnSpc>
                <a:spcPts val="2333"/>
              </a:lnSpc>
            </a:pPr>
            <a:endParaRPr lang="en-US" sz="1666">
              <a:solidFill>
                <a:srgbClr val="000000"/>
              </a:solidFill>
              <a:latin typeface="Montserrat"/>
            </a:endParaRPr>
          </a:p>
        </p:txBody>
      </p:sp>
      <p:sp>
        <p:nvSpPr>
          <p:cNvPr id="11" name="TextBox 11"/>
          <p:cNvSpPr txBox="1"/>
          <p:nvPr/>
        </p:nvSpPr>
        <p:spPr>
          <a:xfrm>
            <a:off x="6350000" y="4391863"/>
            <a:ext cx="4864043" cy="11748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pPr>
            <a:r>
              <a:rPr lang="en-US" sz="1666">
                <a:solidFill>
                  <a:srgbClr val="FFFFFF"/>
                </a:solidFill>
                <a:latin typeface="Montserrat"/>
              </a:rPr>
              <a:t>CESA members—mostly state agencies—include many of the most innovative, successful, and influential public funders of clean energy initiatives in the country.</a:t>
            </a:r>
          </a:p>
        </p:txBody>
      </p:sp>
      <p:sp>
        <p:nvSpPr>
          <p:cNvPr id="12" name="TextBox 12"/>
          <p:cNvSpPr txBox="1"/>
          <p:nvPr/>
        </p:nvSpPr>
        <p:spPr>
          <a:xfrm>
            <a:off x="7988145" y="6275775"/>
            <a:ext cx="3377379" cy="1853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r">
              <a:lnSpc>
                <a:spcPts val="1367"/>
              </a:lnSpc>
              <a:spcBef>
                <a:spcPct val="0"/>
              </a:spcBef>
            </a:pPr>
            <a:r>
              <a:rPr lang="en-US" sz="1600" b="1">
                <a:solidFill>
                  <a:srgbClr val="19598D"/>
                </a:solidFill>
                <a:latin typeface="Montserrat"/>
              </a:rPr>
              <a:t>www.cesa.org</a:t>
            </a:r>
          </a:p>
        </p:txBody>
      </p:sp>
    </p:spTree>
    <p:extLst>
      <p:ext uri="{BB962C8B-B14F-4D97-AF65-F5344CB8AC3E}">
        <p14:creationId xmlns:p14="http://schemas.microsoft.com/office/powerpoint/2010/main" val="407039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1787D2C2-CA4D-4DDD-935F-00826A7BDA19}"/>
              </a:ext>
            </a:extLst>
          </p:cNvPr>
          <p:cNvSpPr txBox="1"/>
          <p:nvPr/>
        </p:nvSpPr>
        <p:spPr>
          <a:xfrm flipH="1">
            <a:off x="0" y="981"/>
            <a:ext cx="12192000" cy="1200329"/>
          </a:xfrm>
          <a:prstGeom prst="rect">
            <a:avLst/>
          </a:prstGeom>
          <a:solidFill>
            <a:schemeClr val="accent1">
              <a:lumMod val="75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1800" u="sng">
              <a:solidFill>
                <a:schemeClr val="tx1">
                  <a:lumMod val="65000"/>
                  <a:lumOff val="35000"/>
                </a:schemeClr>
              </a:solidFill>
            </a:endParaRPr>
          </a:p>
          <a:p>
            <a:pPr algn="ctr"/>
            <a:endParaRPr lang="en-US" sz="1800" u="sng">
              <a:solidFill>
                <a:schemeClr val="tx1">
                  <a:lumMod val="65000"/>
                  <a:lumOff val="35000"/>
                </a:schemeClr>
              </a:solidFill>
            </a:endParaRPr>
          </a:p>
          <a:p>
            <a:pPr algn="ctr"/>
            <a:endParaRPr lang="en-US" sz="1800" u="sng">
              <a:solidFill>
                <a:schemeClr val="tx1">
                  <a:lumMod val="65000"/>
                  <a:lumOff val="35000"/>
                </a:schemeClr>
              </a:solidFill>
            </a:endParaRPr>
          </a:p>
          <a:p>
            <a:pPr algn="ctr"/>
            <a:endParaRPr lang="en-US" sz="1800" u="sng">
              <a:solidFill>
                <a:schemeClr val="tx1">
                  <a:lumMod val="65000"/>
                  <a:lumOff val="35000"/>
                </a:schemeClr>
              </a:solidFill>
            </a:endParaRPr>
          </a:p>
        </p:txBody>
      </p:sp>
      <p:pic>
        <p:nvPicPr>
          <p:cNvPr id="5" name="Picture 4"/>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54628" y="1197658"/>
            <a:ext cx="1533708" cy="1533708"/>
          </a:xfrm>
          <a:prstGeom prst="rect">
            <a:avLst/>
          </a:prstGeom>
        </p:spPr>
      </p:pic>
      <p:pic>
        <p:nvPicPr>
          <p:cNvPr id="6" name="Picture 8" descr="Image result for ct green b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628" y="1437911"/>
            <a:ext cx="1286734" cy="806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9464" y="1599526"/>
            <a:ext cx="1707020" cy="443826"/>
          </a:xfrm>
          <a:prstGeom prst="rect">
            <a:avLst/>
          </a:prstGeom>
        </p:spPr>
      </p:pic>
      <p:pic>
        <p:nvPicPr>
          <p:cNvPr id="8" name="Picture 7" descr="ETO_Logo_color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186588" y="1295571"/>
            <a:ext cx="1865215" cy="849709"/>
          </a:xfrm>
          <a:prstGeom prst="rect">
            <a:avLst/>
          </a:prstGeom>
        </p:spPr>
      </p:pic>
      <p:pic>
        <p:nvPicPr>
          <p:cNvPr id="17" name="Picture 16"/>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306428" y="3615549"/>
            <a:ext cx="1601624" cy="747424"/>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741" y="5814888"/>
            <a:ext cx="1371600" cy="80243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0515" y="2469164"/>
            <a:ext cx="1907989" cy="731521"/>
          </a:xfrm>
          <a:prstGeom prst="rect">
            <a:avLst/>
          </a:prstGeom>
        </p:spPr>
      </p:pic>
      <p:pic>
        <p:nvPicPr>
          <p:cNvPr id="37" name="Picture 3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5592" y="3193486"/>
            <a:ext cx="1324554" cy="1324554"/>
          </a:xfrm>
          <a:prstGeom prst="rect">
            <a:avLst/>
          </a:prstGeom>
        </p:spPr>
      </p:pic>
      <p:pic>
        <p:nvPicPr>
          <p:cNvPr id="33" name="Picture 32">
            <a:extLst>
              <a:ext uri="{FF2B5EF4-FFF2-40B4-BE49-F238E27FC236}">
                <a16:creationId xmlns:a16="http://schemas.microsoft.com/office/drawing/2014/main" id="{DF573921-5862-4E73-B7C1-B1C587B9EE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8854" y="5846155"/>
            <a:ext cx="1733006" cy="790604"/>
          </a:xfrm>
          <a:prstGeom prst="rect">
            <a:avLst/>
          </a:prstGeom>
        </p:spPr>
      </p:pic>
      <p:pic>
        <p:nvPicPr>
          <p:cNvPr id="2" name="Picture 1">
            <a:extLst>
              <a:ext uri="{FF2B5EF4-FFF2-40B4-BE49-F238E27FC236}">
                <a16:creationId xmlns:a16="http://schemas.microsoft.com/office/drawing/2014/main" id="{AB615ED5-E05C-4B61-9A1A-8AF7A60EB2D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028112" y="2345919"/>
            <a:ext cx="2793374" cy="913029"/>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5090" y="5593414"/>
            <a:ext cx="775588" cy="994345"/>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84485" y="4811885"/>
            <a:ext cx="2011679" cy="808444"/>
          </a:xfrm>
          <a:prstGeom prst="rect">
            <a:avLst/>
          </a:prstGeom>
        </p:spPr>
      </p:pic>
      <p:pic>
        <p:nvPicPr>
          <p:cNvPr id="29" name="Picture 28">
            <a:extLst>
              <a:ext uri="{FF2B5EF4-FFF2-40B4-BE49-F238E27FC236}">
                <a16:creationId xmlns:a16="http://schemas.microsoft.com/office/drawing/2014/main" id="{8653B1E7-6F21-47E6-A2D2-814CF40A20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509" y="2807609"/>
            <a:ext cx="1920240" cy="596265"/>
          </a:xfrm>
          <a:prstGeom prst="rect">
            <a:avLst/>
          </a:prstGeom>
        </p:spPr>
      </p:pic>
      <p:pic>
        <p:nvPicPr>
          <p:cNvPr id="36" name="Picture 35" descr="A close up of a sign&#10;&#10;Description automatically generated">
            <a:extLst>
              <a:ext uri="{FF2B5EF4-FFF2-40B4-BE49-F238E27FC236}">
                <a16:creationId xmlns:a16="http://schemas.microsoft.com/office/drawing/2014/main" id="{9F398F3D-B456-4540-BC0C-EFAA052B3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32108" y="4643791"/>
            <a:ext cx="1197439" cy="1188720"/>
          </a:xfrm>
          <a:prstGeom prst="rect">
            <a:avLst/>
          </a:prstGeom>
        </p:spPr>
      </p:pic>
      <p:pic>
        <p:nvPicPr>
          <p:cNvPr id="41" name="Picture 40" descr="A picture containing clipart&#10;&#10;Description automatically generated">
            <a:extLst>
              <a:ext uri="{FF2B5EF4-FFF2-40B4-BE49-F238E27FC236}">
                <a16:creationId xmlns:a16="http://schemas.microsoft.com/office/drawing/2014/main" id="{B951E707-80B6-48A3-A1E5-FE179A246F14}"/>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0883" y="5817405"/>
            <a:ext cx="1828800" cy="848105"/>
          </a:xfrm>
          <a:prstGeom prst="rect">
            <a:avLst/>
          </a:prstGeom>
        </p:spPr>
      </p:pic>
      <p:pic>
        <p:nvPicPr>
          <p:cNvPr id="43" name="Picture 42">
            <a:extLst>
              <a:ext uri="{FF2B5EF4-FFF2-40B4-BE49-F238E27FC236}">
                <a16:creationId xmlns:a16="http://schemas.microsoft.com/office/drawing/2014/main" id="{8428C1E1-66A7-4272-A9F9-E8530C1995E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3894" y="4496133"/>
            <a:ext cx="1097280" cy="1097280"/>
          </a:xfrm>
          <a:prstGeom prst="rect">
            <a:avLst/>
          </a:prstGeom>
        </p:spPr>
      </p:pic>
      <p:pic>
        <p:nvPicPr>
          <p:cNvPr id="45" name="Picture 44" descr="A close up of a sign&#10;&#10;Description automatically generated">
            <a:extLst>
              <a:ext uri="{FF2B5EF4-FFF2-40B4-BE49-F238E27FC236}">
                <a16:creationId xmlns:a16="http://schemas.microsoft.com/office/drawing/2014/main" id="{3D1FA58A-DF48-4568-A44F-360F30C93DE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9435" y="4798458"/>
            <a:ext cx="1371600" cy="624314"/>
          </a:xfrm>
          <a:prstGeom prst="rect">
            <a:avLst/>
          </a:prstGeom>
        </p:spPr>
      </p:pic>
      <p:pic>
        <p:nvPicPr>
          <p:cNvPr id="12" name="Picture 11" descr="A drawing of a face&#10;&#10;Description automatically generated">
            <a:extLst>
              <a:ext uri="{FF2B5EF4-FFF2-40B4-BE49-F238E27FC236}">
                <a16:creationId xmlns:a16="http://schemas.microsoft.com/office/drawing/2014/main" id="{56F6CAD0-B774-49FA-BB3B-849C25BD217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98880" y="5929132"/>
            <a:ext cx="2194560" cy="731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6DEE3355-BB00-4704-9288-21A4D814444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11183" y="1362161"/>
            <a:ext cx="2051363" cy="820545"/>
          </a:xfrm>
          <a:prstGeom prst="rect">
            <a:avLst/>
          </a:prstGeom>
        </p:spPr>
      </p:pic>
      <p:pic>
        <p:nvPicPr>
          <p:cNvPr id="20" name="Picture 19" descr="A drawing of a face&#10;&#10;Description automatically generated">
            <a:extLst>
              <a:ext uri="{FF2B5EF4-FFF2-40B4-BE49-F238E27FC236}">
                <a16:creationId xmlns:a16="http://schemas.microsoft.com/office/drawing/2014/main" id="{15A04C7E-F165-4274-8761-A4F0772760B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03324" y="2404148"/>
            <a:ext cx="2263921" cy="803881"/>
          </a:xfrm>
          <a:prstGeom prst="rect">
            <a:avLst/>
          </a:prstGeom>
        </p:spPr>
      </p:pic>
      <p:pic>
        <p:nvPicPr>
          <p:cNvPr id="13" name="Picture 12" descr="Icon&#10;&#10;Description automatically generated">
            <a:extLst>
              <a:ext uri="{FF2B5EF4-FFF2-40B4-BE49-F238E27FC236}">
                <a16:creationId xmlns:a16="http://schemas.microsoft.com/office/drawing/2014/main" id="{851EBA0A-D29F-49E1-A095-D9377BA765A8}"/>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7349" y="3489821"/>
            <a:ext cx="2204620" cy="770204"/>
          </a:xfrm>
          <a:prstGeom prst="rect">
            <a:avLst/>
          </a:prstGeom>
        </p:spPr>
      </p:pic>
      <p:pic>
        <p:nvPicPr>
          <p:cNvPr id="3" name="Picture 2">
            <a:extLst>
              <a:ext uri="{FF2B5EF4-FFF2-40B4-BE49-F238E27FC236}">
                <a16:creationId xmlns:a16="http://schemas.microsoft.com/office/drawing/2014/main" id="{16D58314-97F7-415D-A84B-1E2C40E550B5}"/>
              </a:ext>
            </a:extLst>
          </p:cNvPr>
          <p:cNvPicPr>
            <a:picLocks noChangeAspect="1"/>
          </p:cNvPicPr>
          <p:nvPr/>
        </p:nvPicPr>
        <p:blipFill>
          <a:blip r:embed="rId24"/>
          <a:stretch>
            <a:fillRect/>
          </a:stretch>
        </p:blipFill>
        <p:spPr>
          <a:xfrm>
            <a:off x="8585188" y="4532464"/>
            <a:ext cx="2323198" cy="833020"/>
          </a:xfrm>
          <a:prstGeom prst="rect">
            <a:avLst/>
          </a:prstGeom>
        </p:spPr>
      </p:pic>
      <p:pic>
        <p:nvPicPr>
          <p:cNvPr id="4" name="Picture 3">
            <a:extLst>
              <a:ext uri="{FF2B5EF4-FFF2-40B4-BE49-F238E27FC236}">
                <a16:creationId xmlns:a16="http://schemas.microsoft.com/office/drawing/2014/main" id="{01F6B4D9-789A-49CD-B084-B2E1C5747224}"/>
              </a:ext>
            </a:extLst>
          </p:cNvPr>
          <p:cNvPicPr>
            <a:picLocks noChangeAspect="1"/>
          </p:cNvPicPr>
          <p:nvPr/>
        </p:nvPicPr>
        <p:blipFill>
          <a:blip r:embed="rId25"/>
          <a:stretch>
            <a:fillRect/>
          </a:stretch>
        </p:blipFill>
        <p:spPr>
          <a:xfrm>
            <a:off x="7676245" y="3687941"/>
            <a:ext cx="2011680" cy="597136"/>
          </a:xfrm>
          <a:prstGeom prst="rect">
            <a:avLst/>
          </a:prstGeom>
        </p:spPr>
      </p:pic>
      <p:pic>
        <p:nvPicPr>
          <p:cNvPr id="11" name="Picture 10">
            <a:extLst>
              <a:ext uri="{FF2B5EF4-FFF2-40B4-BE49-F238E27FC236}">
                <a16:creationId xmlns:a16="http://schemas.microsoft.com/office/drawing/2014/main" id="{4B0DCCCB-C87D-43D5-9C1D-2FB6341F12FE}"/>
              </a:ext>
            </a:extLst>
          </p:cNvPr>
          <p:cNvPicPr>
            <a:picLocks noChangeAspect="1"/>
          </p:cNvPicPr>
          <p:nvPr/>
        </p:nvPicPr>
        <p:blipFill>
          <a:blip r:embed="rId26"/>
          <a:stretch>
            <a:fillRect/>
          </a:stretch>
        </p:blipFill>
        <p:spPr>
          <a:xfrm>
            <a:off x="6204520" y="3466896"/>
            <a:ext cx="1188720" cy="1188720"/>
          </a:xfrm>
          <a:prstGeom prst="rect">
            <a:avLst/>
          </a:prstGeom>
        </p:spPr>
      </p:pic>
      <p:pic>
        <p:nvPicPr>
          <p:cNvPr id="22" name="Picture 21">
            <a:extLst>
              <a:ext uri="{FF2B5EF4-FFF2-40B4-BE49-F238E27FC236}">
                <a16:creationId xmlns:a16="http://schemas.microsoft.com/office/drawing/2014/main" id="{4F9D488C-5CEE-48DB-9983-420FAD66F1D2}"/>
              </a:ext>
            </a:extLst>
          </p:cNvPr>
          <p:cNvPicPr>
            <a:picLocks noChangeAspect="1"/>
          </p:cNvPicPr>
          <p:nvPr/>
        </p:nvPicPr>
        <p:blipFill>
          <a:blip r:embed="rId27"/>
          <a:stretch>
            <a:fillRect/>
          </a:stretch>
        </p:blipFill>
        <p:spPr>
          <a:xfrm>
            <a:off x="10182355" y="2648367"/>
            <a:ext cx="1597947" cy="610581"/>
          </a:xfrm>
          <a:prstGeom prst="rect">
            <a:avLst/>
          </a:prstGeom>
        </p:spPr>
      </p:pic>
      <p:pic>
        <p:nvPicPr>
          <p:cNvPr id="31" name="Picture 30">
            <a:extLst>
              <a:ext uri="{FF2B5EF4-FFF2-40B4-BE49-F238E27FC236}">
                <a16:creationId xmlns:a16="http://schemas.microsoft.com/office/drawing/2014/main" id="{61C450A9-B6D5-4E18-92B5-9D6A174EB944}"/>
              </a:ext>
            </a:extLst>
          </p:cNvPr>
          <p:cNvPicPr>
            <a:picLocks noChangeAspect="1"/>
          </p:cNvPicPr>
          <p:nvPr/>
        </p:nvPicPr>
        <p:blipFill>
          <a:blip r:embed="rId28"/>
          <a:stretch>
            <a:fillRect/>
          </a:stretch>
        </p:blipFill>
        <p:spPr>
          <a:xfrm>
            <a:off x="1913753" y="4360968"/>
            <a:ext cx="1232169" cy="123216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E8F23F05-0073-4196-AA66-709DE5997EA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77798" y="1514378"/>
            <a:ext cx="1307390" cy="584153"/>
          </a:xfrm>
          <a:prstGeom prst="rect">
            <a:avLst/>
          </a:prstGeom>
        </p:spPr>
      </p:pic>
      <p:pic>
        <p:nvPicPr>
          <p:cNvPr id="40" name="Picture 39" descr="Logo&#10;&#10;Description automatically generated">
            <a:extLst>
              <a:ext uri="{FF2B5EF4-FFF2-40B4-BE49-F238E27FC236}">
                <a16:creationId xmlns:a16="http://schemas.microsoft.com/office/drawing/2014/main" id="{C7942FB2-0E62-EF9B-439B-CEA5425F2BF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956853" y="1362160"/>
            <a:ext cx="1165117" cy="1147596"/>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97090687-C0E7-9AFE-52C4-C3EC7883FAF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8396" y="139822"/>
            <a:ext cx="2938278" cy="859538"/>
          </a:xfrm>
          <a:prstGeom prst="rect">
            <a:avLst/>
          </a:prstGeom>
        </p:spPr>
      </p:pic>
      <p:pic>
        <p:nvPicPr>
          <p:cNvPr id="1028" name="Picture 4">
            <a:extLst>
              <a:ext uri="{FF2B5EF4-FFF2-40B4-BE49-F238E27FC236}">
                <a16:creationId xmlns:a16="http://schemas.microsoft.com/office/drawing/2014/main" id="{2D204388-9E84-3FA9-33E5-ED07F87F4C7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9436" y="3668197"/>
            <a:ext cx="2511015" cy="694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0">
            <a:extLst>
              <a:ext uri="{FF2B5EF4-FFF2-40B4-BE49-F238E27FC236}">
                <a16:creationId xmlns:a16="http://schemas.microsoft.com/office/drawing/2014/main" id="{2405A656-6148-C038-D6A2-B7F34A34AF86}"/>
              </a:ext>
            </a:extLst>
          </p:cNvPr>
          <p:cNvSpPr txBox="1"/>
          <p:nvPr/>
        </p:nvSpPr>
        <p:spPr>
          <a:xfrm>
            <a:off x="9687925" y="545531"/>
            <a:ext cx="2199275" cy="2022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367"/>
              </a:lnSpc>
            </a:pPr>
            <a:r>
              <a:rPr lang="en-US" sz="2133" b="1">
                <a:solidFill>
                  <a:srgbClr val="FFFFFF"/>
                </a:solidFill>
                <a:latin typeface="Montserrat"/>
              </a:rPr>
              <a:t>www.cesa.org</a:t>
            </a:r>
          </a:p>
        </p:txBody>
      </p:sp>
      <p:pic>
        <p:nvPicPr>
          <p:cNvPr id="18" name="Picture 17"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B3DD1192-FABA-DDAF-8ED4-08007DCF541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05373" y="6025445"/>
            <a:ext cx="2609939" cy="538895"/>
          </a:xfrm>
          <a:prstGeom prst="rect">
            <a:avLst/>
          </a:prstGeom>
        </p:spPr>
      </p:pic>
      <p:pic>
        <p:nvPicPr>
          <p:cNvPr id="24" name="Picture 23" descr="A logo of a company&#10;&#10;Description automatically generated">
            <a:extLst>
              <a:ext uri="{FF2B5EF4-FFF2-40B4-BE49-F238E27FC236}">
                <a16:creationId xmlns:a16="http://schemas.microsoft.com/office/drawing/2014/main" id="{C65D5044-38B0-B274-2C53-4F613E02E8E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688316" y="4246184"/>
            <a:ext cx="1561078" cy="1561078"/>
          </a:xfrm>
          <a:prstGeom prst="rect">
            <a:avLst/>
          </a:prstGeom>
        </p:spPr>
      </p:pic>
    </p:spTree>
    <p:extLst>
      <p:ext uri="{BB962C8B-B14F-4D97-AF65-F5344CB8AC3E}">
        <p14:creationId xmlns:p14="http://schemas.microsoft.com/office/powerpoint/2010/main" val="188260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rectangle with text&#10;&#10;Description automatically generated">
            <a:extLst>
              <a:ext uri="{FF2B5EF4-FFF2-40B4-BE49-F238E27FC236}">
                <a16:creationId xmlns:a16="http://schemas.microsoft.com/office/drawing/2014/main" id="{EC669017-DF11-5EB8-034B-9010A11A0E8A}"/>
              </a:ext>
            </a:extLst>
          </p:cNvPr>
          <p:cNvPicPr>
            <a:picLocks noChangeAspect="1"/>
          </p:cNvPicPr>
          <p:nvPr/>
        </p:nvPicPr>
        <p:blipFill>
          <a:blip r:embed="rId2"/>
          <a:stretch>
            <a:fillRect/>
          </a:stretch>
        </p:blipFill>
        <p:spPr>
          <a:xfrm>
            <a:off x="334349" y="156165"/>
            <a:ext cx="11521315" cy="6554027"/>
          </a:xfrm>
          <a:prstGeom prst="rect">
            <a:avLst/>
          </a:prstGeom>
          <a:ln>
            <a:noFill/>
          </a:ln>
        </p:spPr>
      </p:pic>
    </p:spTree>
    <p:extLst>
      <p:ext uri="{BB962C8B-B14F-4D97-AF65-F5344CB8AC3E}">
        <p14:creationId xmlns:p14="http://schemas.microsoft.com/office/powerpoint/2010/main" val="65627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23664"/>
            <a:ext cx="12192001" cy="1420662"/>
          </a:xfrm>
          <a:prstGeom prst="rect">
            <a:avLst/>
          </a:prstGeom>
          <a:solidFill>
            <a:srgbClr val="19598D"/>
          </a:solidFill>
        </p:spPr>
        <p:txBody>
          <a:bodyPr lIns="60960" tIns="30480" rIns="60960" bIns="3048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solidFill>
                <a:srgbClr val="011055"/>
              </a:solidFill>
              <a:cs typeface="Calibri"/>
            </a:endParaRPr>
          </a:p>
        </p:txBody>
      </p:sp>
      <p:sp>
        <p:nvSpPr>
          <p:cNvPr id="3" name="Freeform 3"/>
          <p:cNvSpPr/>
          <p:nvPr/>
        </p:nvSpPr>
        <p:spPr>
          <a:xfrm>
            <a:off x="10895068" y="629749"/>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10800000">
            <a:off x="662417" y="629749"/>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rot="23662">
            <a:off x="9217379" y="690562"/>
            <a:ext cx="1383844" cy="0"/>
          </a:xfrm>
          <a:prstGeom prst="line">
            <a:avLst/>
          </a:prstGeom>
          <a:ln w="28575" cap="rnd">
            <a:solidFill>
              <a:srgbClr val="FFFFFF">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AutoShape 6"/>
          <p:cNvSpPr/>
          <p:nvPr/>
        </p:nvSpPr>
        <p:spPr>
          <a:xfrm rot="-10776337">
            <a:off x="1518969" y="690563"/>
            <a:ext cx="1383844" cy="0"/>
          </a:xfrm>
          <a:prstGeom prst="line">
            <a:avLst/>
          </a:prstGeom>
          <a:ln w="28575" cap="rnd">
            <a:solidFill>
              <a:srgbClr val="FFFFFF">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AutoShape 7"/>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10160" y="354175"/>
            <a:ext cx="12192001" cy="6270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334"/>
              </a:lnSpc>
            </a:pPr>
            <a:r>
              <a:rPr lang="en-US" sz="3600">
                <a:solidFill>
                  <a:srgbClr val="FFFFFF"/>
                </a:solidFill>
                <a:latin typeface="Montserrat Extra-Bold"/>
              </a:rPr>
              <a:t>Webinar Speakers </a:t>
            </a:r>
          </a:p>
        </p:txBody>
      </p:sp>
      <p:pic>
        <p:nvPicPr>
          <p:cNvPr id="22" name="Picture 21" descr="A picture containing text, font, graphics, logo&#10;&#10;Description automatically generated">
            <a:extLst>
              <a:ext uri="{FF2B5EF4-FFF2-40B4-BE49-F238E27FC236}">
                <a16:creationId xmlns:a16="http://schemas.microsoft.com/office/drawing/2014/main" id="{25EE811A-FDD3-2E77-CE31-C0108DE7A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427" y="5270190"/>
            <a:ext cx="2537309" cy="625001"/>
          </a:xfrm>
          <a:prstGeom prst="rect">
            <a:avLst/>
          </a:prstGeom>
          <a:ln>
            <a:noFill/>
          </a:ln>
        </p:spPr>
      </p:pic>
      <p:sp>
        <p:nvSpPr>
          <p:cNvPr id="8" name="TextBox 17">
            <a:extLst>
              <a:ext uri="{FF2B5EF4-FFF2-40B4-BE49-F238E27FC236}">
                <a16:creationId xmlns:a16="http://schemas.microsoft.com/office/drawing/2014/main" id="{1A38F788-FEF3-D695-9E42-F15409E0D130}"/>
              </a:ext>
            </a:extLst>
          </p:cNvPr>
          <p:cNvSpPr txBox="1"/>
          <p:nvPr/>
        </p:nvSpPr>
        <p:spPr>
          <a:xfrm>
            <a:off x="0" y="6352710"/>
            <a:ext cx="12192001" cy="2257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467">
                <a:solidFill>
                  <a:srgbClr val="19598D"/>
                </a:solidFill>
                <a:latin typeface="Montserrat"/>
              </a:rPr>
              <a:t>Massachusetts’ Accelerating Clean Transportation (ACT) School Bus Program | September 24, 2024</a:t>
            </a:r>
            <a:endParaRPr lang="en-US" sz="1467">
              <a:cs typeface="Calibri"/>
            </a:endParaRPr>
          </a:p>
        </p:txBody>
      </p:sp>
      <p:pic>
        <p:nvPicPr>
          <p:cNvPr id="9" name="Graphic 8">
            <a:extLst>
              <a:ext uri="{FF2B5EF4-FFF2-40B4-BE49-F238E27FC236}">
                <a16:creationId xmlns:a16="http://schemas.microsoft.com/office/drawing/2014/main" id="{4B6E6628-6893-0213-DB34-CD1C87A5C0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6134" y="5198934"/>
            <a:ext cx="2402469" cy="735972"/>
          </a:xfrm>
          <a:prstGeom prst="rect">
            <a:avLst/>
          </a:prstGeom>
        </p:spPr>
      </p:pic>
      <p:pic>
        <p:nvPicPr>
          <p:cNvPr id="11" name="Picture 10" descr="A person with blonde hair&#10;&#10;Description automatically generated">
            <a:extLst>
              <a:ext uri="{FF2B5EF4-FFF2-40B4-BE49-F238E27FC236}">
                <a16:creationId xmlns:a16="http://schemas.microsoft.com/office/drawing/2014/main" id="{0A0EA7F3-374B-FC46-C456-9BABBB00F47D}"/>
              </a:ext>
            </a:extLst>
          </p:cNvPr>
          <p:cNvPicPr>
            <a:picLocks noChangeAspect="1"/>
          </p:cNvPicPr>
          <p:nvPr/>
        </p:nvPicPr>
        <p:blipFill>
          <a:blip r:embed="rId8"/>
          <a:srcRect l="-4785" t="3858" r="4306" b="28643"/>
          <a:stretch/>
        </p:blipFill>
        <p:spPr>
          <a:xfrm>
            <a:off x="5245777" y="1888817"/>
            <a:ext cx="1832423" cy="1828800"/>
          </a:xfrm>
          <a:prstGeom prst="ellipse">
            <a:avLst/>
          </a:prstGeom>
        </p:spPr>
      </p:pic>
      <p:pic>
        <p:nvPicPr>
          <p:cNvPr id="13" name="Picture 12" descr="A person with a beard smiling&#10;&#10;Description automatically generated">
            <a:extLst>
              <a:ext uri="{FF2B5EF4-FFF2-40B4-BE49-F238E27FC236}">
                <a16:creationId xmlns:a16="http://schemas.microsoft.com/office/drawing/2014/main" id="{174277B5-A2EF-13E4-14A6-3ABB0CF6EBD2}"/>
              </a:ext>
            </a:extLst>
          </p:cNvPr>
          <p:cNvPicPr>
            <a:picLocks noChangeAspect="1"/>
          </p:cNvPicPr>
          <p:nvPr/>
        </p:nvPicPr>
        <p:blipFill>
          <a:blip r:embed="rId9"/>
          <a:srcRect l="10769" t="7614" r="7511" b="7106"/>
          <a:stretch/>
        </p:blipFill>
        <p:spPr>
          <a:xfrm>
            <a:off x="1518986" y="1888817"/>
            <a:ext cx="1729917" cy="1828800"/>
          </a:xfrm>
          <a:prstGeom prst="ellipse">
            <a:avLst/>
          </a:prstGeom>
        </p:spPr>
      </p:pic>
      <p:pic>
        <p:nvPicPr>
          <p:cNvPr id="14" name="Picture 13" descr="A person smiling at the camera&#10;&#10;Description automatically generated">
            <a:extLst>
              <a:ext uri="{FF2B5EF4-FFF2-40B4-BE49-F238E27FC236}">
                <a16:creationId xmlns:a16="http://schemas.microsoft.com/office/drawing/2014/main" id="{59BE6DBC-EAAC-9E83-3EB6-08524ACE2A5D}"/>
              </a:ext>
            </a:extLst>
          </p:cNvPr>
          <p:cNvPicPr>
            <a:picLocks noChangeAspect="1"/>
          </p:cNvPicPr>
          <p:nvPr/>
        </p:nvPicPr>
        <p:blipFill rotWithShape="1">
          <a:blip r:embed="rId10"/>
          <a:srcRect l="401" t="3278" r="-401" b="16722"/>
          <a:stretch/>
        </p:blipFill>
        <p:spPr>
          <a:xfrm>
            <a:off x="9075073" y="1888817"/>
            <a:ext cx="1828800" cy="1828800"/>
          </a:xfrm>
          <a:prstGeom prst="ellipse">
            <a:avLst/>
          </a:prstGeom>
        </p:spPr>
      </p:pic>
      <p:sp>
        <p:nvSpPr>
          <p:cNvPr id="10" name="TextBox 9">
            <a:extLst>
              <a:ext uri="{FF2B5EF4-FFF2-40B4-BE49-F238E27FC236}">
                <a16:creationId xmlns:a16="http://schemas.microsoft.com/office/drawing/2014/main" id="{E638A207-C317-87E5-6F09-C41707CC6091}"/>
              </a:ext>
            </a:extLst>
          </p:cNvPr>
          <p:cNvSpPr txBox="1"/>
          <p:nvPr/>
        </p:nvSpPr>
        <p:spPr>
          <a:xfrm>
            <a:off x="1314814" y="3755462"/>
            <a:ext cx="2138261" cy="111831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67" b="1" err="1">
                <a:solidFill>
                  <a:srgbClr val="011055"/>
                </a:solidFill>
              </a:rPr>
              <a:t>Ruedi</a:t>
            </a:r>
            <a:r>
              <a:rPr lang="en-US" sz="1867" b="1">
                <a:solidFill>
                  <a:srgbClr val="011055"/>
                </a:solidFill>
              </a:rPr>
              <a:t> Hauser III</a:t>
            </a:r>
          </a:p>
          <a:p>
            <a:pPr algn="ctr"/>
            <a:r>
              <a:rPr lang="en-US" sz="1600" i="1">
                <a:solidFill>
                  <a:srgbClr val="011055"/>
                </a:solidFill>
              </a:rPr>
              <a:t>Program Manager – Clean Transportation</a:t>
            </a:r>
          </a:p>
          <a:p>
            <a:pPr algn="ctr"/>
            <a:r>
              <a:rPr lang="en-US" sz="1600" err="1">
                <a:solidFill>
                  <a:srgbClr val="011055"/>
                </a:solidFill>
              </a:rPr>
              <a:t>MassCEC</a:t>
            </a:r>
            <a:endParaRPr lang="en-US" sz="1600">
              <a:solidFill>
                <a:srgbClr val="011055"/>
              </a:solidFill>
            </a:endParaRPr>
          </a:p>
        </p:txBody>
      </p:sp>
      <p:sp>
        <p:nvSpPr>
          <p:cNvPr id="15" name="TextBox 14">
            <a:extLst>
              <a:ext uri="{FF2B5EF4-FFF2-40B4-BE49-F238E27FC236}">
                <a16:creationId xmlns:a16="http://schemas.microsoft.com/office/drawing/2014/main" id="{9A3B5ACF-4F8D-0ECA-E569-F75E31AF65E5}"/>
              </a:ext>
            </a:extLst>
          </p:cNvPr>
          <p:cNvSpPr txBox="1"/>
          <p:nvPr/>
        </p:nvSpPr>
        <p:spPr>
          <a:xfrm>
            <a:off x="5092858" y="3755462"/>
            <a:ext cx="2138261" cy="111831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67" b="1">
                <a:solidFill>
                  <a:srgbClr val="011055"/>
                </a:solidFill>
              </a:rPr>
              <a:t>Rachel Ackerman</a:t>
            </a:r>
          </a:p>
          <a:p>
            <a:pPr algn="ctr"/>
            <a:r>
              <a:rPr lang="en-US" sz="1600" i="1">
                <a:solidFill>
                  <a:srgbClr val="011055"/>
                </a:solidFill>
              </a:rPr>
              <a:t>Senior Director –Transportation</a:t>
            </a:r>
          </a:p>
          <a:p>
            <a:pPr algn="ctr"/>
            <a:r>
              <a:rPr lang="en-US" sz="1600" err="1">
                <a:solidFill>
                  <a:srgbClr val="011055"/>
                </a:solidFill>
              </a:rPr>
              <a:t>MassCEC</a:t>
            </a:r>
            <a:endParaRPr lang="en-US" sz="1600">
              <a:solidFill>
                <a:srgbClr val="011055"/>
              </a:solidFill>
            </a:endParaRPr>
          </a:p>
        </p:txBody>
      </p:sp>
      <p:sp>
        <p:nvSpPr>
          <p:cNvPr id="16" name="TextBox 15">
            <a:extLst>
              <a:ext uri="{FF2B5EF4-FFF2-40B4-BE49-F238E27FC236}">
                <a16:creationId xmlns:a16="http://schemas.microsoft.com/office/drawing/2014/main" id="{714C1DA0-55C0-EC45-E084-DBE8D5C2C9F1}"/>
              </a:ext>
            </a:extLst>
          </p:cNvPr>
          <p:cNvSpPr txBox="1"/>
          <p:nvPr/>
        </p:nvSpPr>
        <p:spPr>
          <a:xfrm>
            <a:off x="8920343" y="3743632"/>
            <a:ext cx="2138261" cy="111831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67" b="1">
                <a:solidFill>
                  <a:srgbClr val="011055"/>
                </a:solidFill>
              </a:rPr>
              <a:t>Anna </a:t>
            </a:r>
            <a:r>
              <a:rPr lang="en-US" sz="1867" b="1" err="1">
                <a:solidFill>
                  <a:srgbClr val="011055"/>
                </a:solidFill>
              </a:rPr>
              <a:t>Ziai</a:t>
            </a:r>
            <a:endParaRPr lang="en-US" sz="1867" b="1">
              <a:solidFill>
                <a:srgbClr val="011055"/>
              </a:solidFill>
            </a:endParaRPr>
          </a:p>
          <a:p>
            <a:pPr algn="ctr"/>
            <a:r>
              <a:rPr lang="en-US" sz="1600" i="1">
                <a:solidFill>
                  <a:srgbClr val="011055"/>
                </a:solidFill>
              </a:rPr>
              <a:t>Project Director</a:t>
            </a:r>
          </a:p>
          <a:p>
            <a:pPr algn="ctr"/>
            <a:r>
              <a:rPr lang="en-US" sz="1600">
                <a:solidFill>
                  <a:srgbClr val="011055"/>
                </a:solidFill>
              </a:rPr>
              <a:t>CESA</a:t>
            </a:r>
          </a:p>
          <a:p>
            <a:pPr algn="ctr"/>
            <a:r>
              <a:rPr lang="en-US" sz="1600">
                <a:solidFill>
                  <a:srgbClr val="011055"/>
                </a:solidFill>
              </a:rPr>
              <a:t>(Moderator)</a:t>
            </a:r>
          </a:p>
        </p:txBody>
      </p:sp>
    </p:spTree>
    <p:extLst>
      <p:ext uri="{BB962C8B-B14F-4D97-AF65-F5344CB8AC3E}">
        <p14:creationId xmlns:p14="http://schemas.microsoft.com/office/powerpoint/2010/main" val="291806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F15CE-A2D9-8132-F396-C3432BF432D7}"/>
              </a:ext>
            </a:extLst>
          </p:cNvPr>
          <p:cNvPicPr>
            <a:picLocks noChangeAspect="1"/>
          </p:cNvPicPr>
          <p:nvPr/>
        </p:nvPicPr>
        <p:blipFill>
          <a:blip r:embed="rId2"/>
          <a:stretch>
            <a:fillRect/>
          </a:stretch>
        </p:blipFill>
        <p:spPr>
          <a:xfrm>
            <a:off x="7576928" y="-1118"/>
            <a:ext cx="4615072" cy="6785436"/>
          </a:xfrm>
          <a:prstGeom prst="rect">
            <a:avLst/>
          </a:prstGeom>
        </p:spPr>
      </p:pic>
      <p:sp>
        <p:nvSpPr>
          <p:cNvPr id="4" name="Text Placeholder 3">
            <a:extLst>
              <a:ext uri="{FF2B5EF4-FFF2-40B4-BE49-F238E27FC236}">
                <a16:creationId xmlns:a16="http://schemas.microsoft.com/office/drawing/2014/main" id="{FA81B72D-1BFF-5BD2-7CC5-2078FB7F41D6}"/>
              </a:ext>
            </a:extLst>
          </p:cNvPr>
          <p:cNvSpPr>
            <a:spLocks noGrp="1"/>
          </p:cNvSpPr>
          <p:nvPr>
            <p:ph type="body" sz="quarter" idx="15"/>
          </p:nvPr>
        </p:nvSpPr>
        <p:spPr/>
        <p:txBody>
          <a:bodyPr/>
          <a:lstStyle/>
          <a:p>
            <a:endParaRPr lang="en-US"/>
          </a:p>
        </p:txBody>
      </p:sp>
      <p:sp>
        <p:nvSpPr>
          <p:cNvPr id="3" name="Date Placeholder 2">
            <a:extLst>
              <a:ext uri="{FF2B5EF4-FFF2-40B4-BE49-F238E27FC236}">
                <a16:creationId xmlns:a16="http://schemas.microsoft.com/office/drawing/2014/main" id="{2D95722A-3FB4-58D9-0C57-F750D24D05EC}"/>
              </a:ext>
            </a:extLst>
          </p:cNvPr>
          <p:cNvSpPr>
            <a:spLocks noGrp="1"/>
          </p:cNvSpPr>
          <p:nvPr>
            <p:ph type="dt" sz="half" idx="10"/>
          </p:nvPr>
        </p:nvSpPr>
        <p:spPr/>
        <p:txBody>
          <a:bodyPr/>
          <a:lstStyle/>
          <a:p>
            <a:endParaRPr lang="en-US"/>
          </a:p>
        </p:txBody>
      </p:sp>
      <p:sp>
        <p:nvSpPr>
          <p:cNvPr id="5" name="Title 4">
            <a:extLst>
              <a:ext uri="{FF2B5EF4-FFF2-40B4-BE49-F238E27FC236}">
                <a16:creationId xmlns:a16="http://schemas.microsoft.com/office/drawing/2014/main" id="{FD8A8D3F-5F38-090A-58AA-337B3DD27723}"/>
              </a:ext>
            </a:extLst>
          </p:cNvPr>
          <p:cNvSpPr>
            <a:spLocks noGrp="1"/>
          </p:cNvSpPr>
          <p:nvPr>
            <p:ph type="title"/>
          </p:nvPr>
        </p:nvSpPr>
        <p:spPr>
          <a:xfrm>
            <a:off x="343991" y="1482706"/>
            <a:ext cx="7116063" cy="1670103"/>
          </a:xfrm>
        </p:spPr>
        <p:txBody>
          <a:bodyPr>
            <a:normAutofit/>
          </a:bodyPr>
          <a:lstStyle/>
          <a:p>
            <a:r>
              <a:rPr lang="en-US" sz="3900" b="1">
                <a:solidFill>
                  <a:schemeClr val="accent1"/>
                </a:solidFill>
                <a:latin typeface="Calibri" panose="020F0502020204030204" pitchFamily="34" charset="0"/>
                <a:cs typeface="Calibri" panose="020F0502020204030204" pitchFamily="34" charset="0"/>
              </a:rPr>
              <a:t>Accelerating Clean Transportation (ACT) School Bus Program</a:t>
            </a:r>
          </a:p>
        </p:txBody>
      </p:sp>
      <p:sp>
        <p:nvSpPr>
          <p:cNvPr id="6" name="Text Placeholder 5">
            <a:extLst>
              <a:ext uri="{FF2B5EF4-FFF2-40B4-BE49-F238E27FC236}">
                <a16:creationId xmlns:a16="http://schemas.microsoft.com/office/drawing/2014/main" id="{BC87DC7A-D6AE-9290-7C4C-2C7C7E5307BA}"/>
              </a:ext>
            </a:extLst>
          </p:cNvPr>
          <p:cNvSpPr>
            <a:spLocks noGrp="1"/>
          </p:cNvSpPr>
          <p:nvPr>
            <p:ph type="body" sz="quarter" idx="13"/>
          </p:nvPr>
        </p:nvSpPr>
        <p:spPr>
          <a:xfrm>
            <a:off x="343991" y="3284085"/>
            <a:ext cx="6028151" cy="266404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a:ln>
                  <a:noFill/>
                </a:ln>
                <a:solidFill>
                  <a:srgbClr val="79C142"/>
                </a:solidFill>
                <a:effectLst/>
                <a:uLnTx/>
                <a:uFillTx/>
                <a:latin typeface="Calibri" panose="020F0502020204030204" pitchFamily="34" charset="0"/>
                <a:ea typeface="+mn-ea"/>
                <a:cs typeface="Calibri" panose="020F0502020204030204" pitchFamily="34" charset="0"/>
              </a:rPr>
              <a:t>Electrifying School Buses Across Massachusetts</a:t>
            </a:r>
          </a:p>
          <a:p>
            <a:pPr marL="0" indent="0">
              <a:buNone/>
            </a:pPr>
            <a:endParaRPr lang="en-US" sz="1500"/>
          </a:p>
          <a:p>
            <a:pPr marL="0" indent="0">
              <a:buNone/>
            </a:pPr>
            <a:endParaRPr lang="en-US" sz="1500"/>
          </a:p>
          <a:p>
            <a:pPr marL="0" indent="0">
              <a:buNone/>
            </a:pPr>
            <a:endParaRPr lang="en-US" sz="150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all"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Rachel Ackerman, Senior Program Director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all"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Ruedi Hauser iii, Program Manager</a:t>
            </a:r>
          </a:p>
        </p:txBody>
      </p:sp>
      <p:sp>
        <p:nvSpPr>
          <p:cNvPr id="7" name="Text Placeholder 6">
            <a:extLst>
              <a:ext uri="{FF2B5EF4-FFF2-40B4-BE49-F238E27FC236}">
                <a16:creationId xmlns:a16="http://schemas.microsoft.com/office/drawing/2014/main" id="{DE09B832-1B76-5426-4113-E335D00A0700}"/>
              </a:ext>
            </a:extLst>
          </p:cNvPr>
          <p:cNvSpPr>
            <a:spLocks noGrp="1"/>
          </p:cNvSpPr>
          <p:nvPr>
            <p:ph type="body" sz="quarter" idx="16"/>
          </p:nvPr>
        </p:nvSpPr>
        <p:spPr>
          <a:xfrm>
            <a:off x="343991" y="6478686"/>
            <a:ext cx="6028150" cy="379314"/>
          </a:xfrm>
        </p:spPr>
        <p:txBody>
          <a:bodyPr/>
          <a:lstStyle/>
          <a:p>
            <a:pPr marL="0" indent="0">
              <a:buNone/>
            </a:pPr>
            <a:r>
              <a:rPr lang="en-US" sz="1000">
                <a:latin typeface="Calibri" panose="020F0502020204030204" pitchFamily="34" charset="0"/>
                <a:cs typeface="Calibri" panose="020F0502020204030204" pitchFamily="34" charset="0"/>
              </a:rPr>
              <a:t>SEPTEMBER 24, 2024</a:t>
            </a:r>
          </a:p>
          <a:p>
            <a:pPr marL="0" indent="0">
              <a:buNone/>
            </a:pPr>
            <a:endParaRPr lang="en-US"/>
          </a:p>
        </p:txBody>
      </p:sp>
    </p:spTree>
    <p:extLst>
      <p:ext uri="{BB962C8B-B14F-4D97-AF65-F5344CB8AC3E}">
        <p14:creationId xmlns:p14="http://schemas.microsoft.com/office/powerpoint/2010/main" val="335080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7DA85B-1139-42C0-50DD-341E2BEF79C0}"/>
              </a:ext>
            </a:extLst>
          </p:cNvPr>
          <p:cNvSpPr>
            <a:spLocks noGrp="1"/>
          </p:cNvSpPr>
          <p:nvPr>
            <p:ph type="title"/>
          </p:nvPr>
        </p:nvSpPr>
        <p:spPr>
          <a:xfrm>
            <a:off x="460963" y="154003"/>
            <a:ext cx="11887198" cy="1029692"/>
          </a:xfrm>
        </p:spPr>
        <p:txBody>
          <a:bodyPr/>
          <a:lstStyle/>
          <a:p>
            <a:pPr marL="4445" indent="-4445"/>
            <a:r>
              <a:rPr lang="en-US" sz="3200" dirty="0">
                <a:latin typeface="Calibri"/>
                <a:cs typeface="Calibri"/>
              </a:rPr>
              <a:t>MassCEC Areas of Climate Impact for MA</a:t>
            </a:r>
            <a:endParaRPr lang="en-US" sz="3200" dirty="0">
              <a:cs typeface="Calibri" panose="020F0502020204030204" pitchFamily="34" charset="0"/>
            </a:endParaRPr>
          </a:p>
        </p:txBody>
      </p:sp>
      <p:sp>
        <p:nvSpPr>
          <p:cNvPr id="6" name="Slide Number Placeholder 5">
            <a:extLst>
              <a:ext uri="{FF2B5EF4-FFF2-40B4-BE49-F238E27FC236}">
                <a16:creationId xmlns:a16="http://schemas.microsoft.com/office/drawing/2014/main" id="{5A48BC66-9F79-1C93-5A00-F73AC0F41018}"/>
              </a:ext>
            </a:extLst>
          </p:cNvPr>
          <p:cNvSpPr>
            <a:spLocks noGrp="1"/>
          </p:cNvSpPr>
          <p:nvPr>
            <p:ph type="sldNum" sz="quarter" idx="18"/>
          </p:nvPr>
        </p:nvSpPr>
        <p:spPr>
          <a:xfrm>
            <a:off x="4508427" y="6351821"/>
            <a:ext cx="7062243" cy="539457"/>
          </a:xfrm>
        </p:spPr>
        <p:txBody>
          <a:bodyPr/>
          <a:lstStyle/>
          <a:p>
            <a:pPr algn="r">
              <a:defRPr/>
            </a:pPr>
            <a:r>
              <a:rPr lang="en-US" sz="1000">
                <a:solidFill>
                  <a:srgbClr val="FFFFFF"/>
                </a:solidFill>
                <a:latin typeface="Calibri" panose="020F0502020204030204"/>
                <a:ea typeface="Calibri"/>
                <a:cs typeface="Calibri"/>
              </a:rPr>
              <a:t>ACT School Bus Program – CESA SLICE 2024              2</a:t>
            </a:r>
            <a:endParaRPr lang="en-US">
              <a:cs typeface="Calibri"/>
            </a:endParaRPr>
          </a:p>
        </p:txBody>
      </p:sp>
      <p:pic>
        <p:nvPicPr>
          <p:cNvPr id="2" name="Picture 1">
            <a:extLst>
              <a:ext uri="{FF2B5EF4-FFF2-40B4-BE49-F238E27FC236}">
                <a16:creationId xmlns:a16="http://schemas.microsoft.com/office/drawing/2014/main" id="{9511C980-BD67-6166-B01F-8F74711383C9}"/>
              </a:ext>
            </a:extLst>
          </p:cNvPr>
          <p:cNvPicPr>
            <a:picLocks noChangeAspect="1"/>
          </p:cNvPicPr>
          <p:nvPr/>
        </p:nvPicPr>
        <p:blipFill>
          <a:blip r:embed="rId3"/>
          <a:stretch>
            <a:fillRect/>
          </a:stretch>
        </p:blipFill>
        <p:spPr>
          <a:xfrm>
            <a:off x="3403304" y="2332914"/>
            <a:ext cx="2444708" cy="1633870"/>
          </a:xfrm>
          <a:prstGeom prst="rect">
            <a:avLst/>
          </a:prstGeom>
        </p:spPr>
      </p:pic>
      <p:graphicFrame>
        <p:nvGraphicFramePr>
          <p:cNvPr id="3" name="Table 26">
            <a:extLst>
              <a:ext uri="{FF2B5EF4-FFF2-40B4-BE49-F238E27FC236}">
                <a16:creationId xmlns:a16="http://schemas.microsoft.com/office/drawing/2014/main" id="{37A82980-DE9C-D708-E314-2AA05CB13F38}"/>
              </a:ext>
            </a:extLst>
          </p:cNvPr>
          <p:cNvGraphicFramePr>
            <a:graphicFrameLocks noGrp="1"/>
          </p:cNvGraphicFramePr>
          <p:nvPr/>
        </p:nvGraphicFramePr>
        <p:xfrm>
          <a:off x="457717" y="1216116"/>
          <a:ext cx="11035416" cy="5116068"/>
        </p:xfrm>
        <a:graphic>
          <a:graphicData uri="http://schemas.openxmlformats.org/drawingml/2006/table">
            <a:tbl>
              <a:tblPr firstRow="1" bandRow="1" bandCol="1">
                <a:tableStyleId>{5C22544A-7EE6-4342-B048-85BDC9FD1C3A}</a:tableStyleId>
              </a:tblPr>
              <a:tblGrid>
                <a:gridCol w="2758854">
                  <a:extLst>
                    <a:ext uri="{9D8B030D-6E8A-4147-A177-3AD203B41FA5}">
                      <a16:colId xmlns:a16="http://schemas.microsoft.com/office/drawing/2014/main" val="1830532184"/>
                    </a:ext>
                  </a:extLst>
                </a:gridCol>
                <a:gridCol w="2758854">
                  <a:extLst>
                    <a:ext uri="{9D8B030D-6E8A-4147-A177-3AD203B41FA5}">
                      <a16:colId xmlns:a16="http://schemas.microsoft.com/office/drawing/2014/main" val="1089213136"/>
                    </a:ext>
                  </a:extLst>
                </a:gridCol>
                <a:gridCol w="2758854">
                  <a:extLst>
                    <a:ext uri="{9D8B030D-6E8A-4147-A177-3AD203B41FA5}">
                      <a16:colId xmlns:a16="http://schemas.microsoft.com/office/drawing/2014/main" val="489171451"/>
                    </a:ext>
                  </a:extLst>
                </a:gridCol>
                <a:gridCol w="2758854">
                  <a:extLst>
                    <a:ext uri="{9D8B030D-6E8A-4147-A177-3AD203B41FA5}">
                      <a16:colId xmlns:a16="http://schemas.microsoft.com/office/drawing/2014/main" val="4107829024"/>
                    </a:ext>
                  </a:extLst>
                </a:gridCol>
              </a:tblGrid>
              <a:tr h="551452">
                <a:tc>
                  <a:txBody>
                    <a:bodyPr/>
                    <a:lstStyle/>
                    <a:p>
                      <a:pPr algn="ctr"/>
                      <a:r>
                        <a:rPr lang="en-US" err="1"/>
                        <a:t>Climatetech</a:t>
                      </a:r>
                      <a:r>
                        <a:rPr lang="en-US"/>
                        <a:t> Innovation &amp; Investment</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solidFill>
                      <a:schemeClr val="bg2"/>
                    </a:solidFill>
                  </a:tcPr>
                </a:tc>
                <a:tc>
                  <a:txBody>
                    <a:bodyPr/>
                    <a:lstStyle/>
                    <a:p>
                      <a:pPr algn="ctr"/>
                      <a:r>
                        <a:rPr lang="en-US"/>
                        <a:t>Accelerating Decarbonization</a:t>
                      </a:r>
                    </a:p>
                  </a:txBody>
                  <a:tcPr anchor="ctr">
                    <a:lnT w="12700" cap="flat" cmpd="sng" algn="ctr">
                      <a:solidFill>
                        <a:schemeClr val="bg1">
                          <a:lumMod val="50000"/>
                        </a:schemeClr>
                      </a:solidFill>
                      <a:prstDash val="solid"/>
                      <a:round/>
                      <a:headEnd type="none" w="med" len="med"/>
                      <a:tailEnd type="none" w="med" len="med"/>
                    </a:lnT>
                    <a:solidFill>
                      <a:schemeClr val="bg2"/>
                    </a:solidFill>
                  </a:tcPr>
                </a:tc>
                <a:tc>
                  <a:txBody>
                    <a:bodyPr/>
                    <a:lstStyle/>
                    <a:p>
                      <a:pPr algn="ctr"/>
                      <a:r>
                        <a:rPr lang="en-US"/>
                        <a:t>Large Scale Deployment: Offshore Wind</a:t>
                      </a:r>
                    </a:p>
                  </a:txBody>
                  <a:tcPr anchor="ctr">
                    <a:lnT w="12700" cap="flat" cmpd="sng" algn="ctr">
                      <a:solidFill>
                        <a:schemeClr val="bg1">
                          <a:lumMod val="50000"/>
                        </a:schemeClr>
                      </a:solidFill>
                      <a:prstDash val="solid"/>
                      <a:round/>
                      <a:headEnd type="none" w="med" len="med"/>
                      <a:tailEnd type="none" w="med" len="med"/>
                    </a:lnT>
                    <a:solidFill>
                      <a:schemeClr val="bg2"/>
                    </a:solidFill>
                  </a:tcPr>
                </a:tc>
                <a:tc>
                  <a:txBody>
                    <a:bodyPr/>
                    <a:lstStyle/>
                    <a:p>
                      <a:pPr algn="ctr"/>
                      <a:r>
                        <a:rPr lang="en-US"/>
                        <a:t>Clean Energy &amp; Climate Workforce Development</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bg2"/>
                    </a:solidFill>
                  </a:tcPr>
                </a:tc>
                <a:extLst>
                  <a:ext uri="{0D108BD9-81ED-4DB2-BD59-A6C34878D82A}">
                    <a16:rowId xmlns:a16="http://schemas.microsoft.com/office/drawing/2014/main" val="544313138"/>
                  </a:ext>
                </a:extLst>
              </a:tr>
              <a:tr h="1260462">
                <a:tc>
                  <a:txBody>
                    <a:bodyPr/>
                    <a:lstStyle/>
                    <a:p>
                      <a:endParaRPr lang="en-US"/>
                    </a:p>
                    <a:p>
                      <a:endParaRPr lang="en-US"/>
                    </a:p>
                    <a:p>
                      <a:endParaRPr lang="en-US"/>
                    </a:p>
                    <a:p>
                      <a:endParaRPr lang="en-US"/>
                    </a:p>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4076526457"/>
                  </a:ext>
                </a:extLst>
              </a:tr>
              <a:tr h="2017137">
                <a:tc>
                  <a:txBody>
                    <a:bodyPr/>
                    <a:lstStyle/>
                    <a:p>
                      <a:pPr algn="ctr"/>
                      <a:endParaRPr lang="en-US" sz="1400" b="1"/>
                    </a:p>
                    <a:p>
                      <a:pPr algn="ctr"/>
                      <a:endParaRPr lang="en-US" sz="1400" b="1"/>
                    </a:p>
                    <a:p>
                      <a:pPr algn="ctr"/>
                      <a:endParaRPr lang="en-US" sz="1400" b="1"/>
                    </a:p>
                    <a:p>
                      <a:pPr algn="ctr"/>
                      <a:endParaRPr lang="en-US" sz="1400" b="1"/>
                    </a:p>
                    <a:p>
                      <a:pPr algn="ctr"/>
                      <a:endParaRPr lang="en-US" sz="1400" b="1"/>
                    </a:p>
                    <a:p>
                      <a:pPr lvl="0" algn="ctr">
                        <a:lnSpc>
                          <a:spcPct val="100000"/>
                        </a:lnSpc>
                        <a:spcBef>
                          <a:spcPts val="0"/>
                        </a:spcBef>
                        <a:spcAft>
                          <a:spcPts val="0"/>
                        </a:spcAft>
                        <a:buNone/>
                      </a:pPr>
                      <a:r>
                        <a:rPr lang="en-US" sz="1500" b="1" i="0" u="none" strike="noStrike" noProof="0">
                          <a:solidFill>
                            <a:srgbClr val="000000"/>
                          </a:solidFill>
                          <a:latin typeface="Calibri"/>
                        </a:rPr>
                        <a:t>We help new climate-focused businesses grow faster </a:t>
                      </a:r>
                      <a:r>
                        <a:rPr lang="en-US" sz="1500" b="0" i="0" u="none" strike="noStrike" noProof="0">
                          <a:solidFill>
                            <a:srgbClr val="000000"/>
                          </a:solidFill>
                          <a:latin typeface="Calibri"/>
                        </a:rPr>
                        <a:t>by backing a vibrant community of researchers, startups, and established industry players - creating an ecosystem where they connect and thrive.</a:t>
                      </a:r>
                      <a:endParaRPr lang="en-US" sz="1500" b="0" i="0" u="none" strike="noStrike" noProof="0">
                        <a:solidFill>
                          <a:srgbClr val="808080"/>
                        </a:solidFill>
                        <a:latin typeface="Calibri"/>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488950" rtl="0" eaLnBrk="1" fontAlgn="auto" latinLnBrk="0" hangingPunct="1">
                        <a:lnSpc>
                          <a:spcPct val="100000"/>
                        </a:lnSpc>
                        <a:spcBef>
                          <a:spcPct val="0"/>
                        </a:spcBef>
                        <a:spcAft>
                          <a:spcPct val="35000"/>
                        </a:spcAft>
                        <a:buClrTx/>
                        <a:buSzTx/>
                        <a:buFontTx/>
                        <a:buNone/>
                        <a:defRPr/>
                      </a:pPr>
                      <a:endParaRPr lang="en-US" sz="1400" b="1" kern="1200" noProof="0">
                        <a:solidFill>
                          <a:schemeClr val="dk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defRPr/>
                      </a:pPr>
                      <a:endParaRPr lang="en-US" sz="1400" b="1" kern="1200" noProof="0">
                        <a:solidFill>
                          <a:schemeClr val="dk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defRPr/>
                      </a:pPr>
                      <a:endParaRPr lang="en-US" sz="1500" b="1" kern="1200" noProof="0">
                        <a:solidFill>
                          <a:schemeClr val="dk1"/>
                        </a:solidFill>
                        <a:latin typeface="+mn-lt"/>
                        <a:ea typeface="+mn-ea"/>
                        <a:cs typeface="+mn-cs"/>
                      </a:endParaRPr>
                    </a:p>
                    <a:p>
                      <a:pPr lvl="0" algn="ctr">
                        <a:lnSpc>
                          <a:spcPct val="100000"/>
                        </a:lnSpc>
                        <a:spcBef>
                          <a:spcPts val="0"/>
                        </a:spcBef>
                        <a:spcAft>
                          <a:spcPts val="0"/>
                        </a:spcAft>
                        <a:buNone/>
                      </a:pPr>
                      <a:endParaRPr lang="en-US" sz="1500" b="1" i="0" u="none" strike="noStrike" kern="1200" noProof="0">
                        <a:solidFill>
                          <a:schemeClr val="dk1"/>
                        </a:solidFill>
                        <a:latin typeface="Calibri"/>
                      </a:endParaRPr>
                    </a:p>
                    <a:p>
                      <a:pPr lvl="0" algn="ctr">
                        <a:lnSpc>
                          <a:spcPct val="100000"/>
                        </a:lnSpc>
                        <a:spcBef>
                          <a:spcPts val="0"/>
                        </a:spcBef>
                        <a:spcAft>
                          <a:spcPts val="0"/>
                        </a:spcAft>
                        <a:buNone/>
                      </a:pPr>
                      <a:r>
                        <a:rPr lang="en-US" sz="1500" b="1" i="0" u="none" strike="noStrike" kern="1200" noProof="0">
                          <a:solidFill>
                            <a:schemeClr val="dk1"/>
                          </a:solidFill>
                          <a:latin typeface="Calibri"/>
                        </a:rPr>
                        <a:t>We contribute to meeting our state's ambitious climate goals by tackling barriers to widespread use of clean energy and climate technology </a:t>
                      </a:r>
                      <a:r>
                        <a:rPr lang="en-US" sz="1500" b="0" i="0" u="none" strike="noStrike" kern="1200" noProof="0">
                          <a:solidFill>
                            <a:schemeClr val="dk1"/>
                          </a:solidFill>
                          <a:latin typeface="Calibri"/>
                        </a:rPr>
                        <a:t>in buildings, transportation, and the grid.</a:t>
                      </a:r>
                      <a:endParaRPr lang="en-US" sz="1500" b="0" i="0" u="none" strike="noStrike" kern="1200" noProof="0">
                        <a:solidFill>
                          <a:srgbClr val="808080"/>
                        </a:solidFill>
                        <a:latin typeface="Calibri"/>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488950" rtl="0" eaLnBrk="1" fontAlgn="auto" latinLnBrk="0" hangingPunct="1">
                        <a:lnSpc>
                          <a:spcPct val="100000"/>
                        </a:lnSpc>
                        <a:spcBef>
                          <a:spcPct val="0"/>
                        </a:spcBef>
                        <a:spcAft>
                          <a:spcPct val="35000"/>
                        </a:spcAft>
                        <a:buClrTx/>
                        <a:buSzTx/>
                        <a:buFontTx/>
                        <a:buNone/>
                        <a:defRPr/>
                      </a:pPr>
                      <a:endParaRPr lang="en-US" sz="1400" b="1" kern="1200" noProof="0">
                        <a:solidFill>
                          <a:schemeClr val="tx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defRPr/>
                      </a:pPr>
                      <a:endParaRPr lang="en-US" sz="1400" b="1" kern="1200" noProof="0">
                        <a:solidFill>
                          <a:schemeClr val="tx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defRPr/>
                      </a:pPr>
                      <a:endParaRPr lang="en-US" sz="1400" b="1" kern="1200" noProof="0">
                        <a:solidFill>
                          <a:schemeClr val="tx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defRPr/>
                      </a:pPr>
                      <a:endParaRPr lang="en-US" sz="1500" b="1" kern="1200" noProof="0">
                        <a:solidFill>
                          <a:schemeClr val="tx1"/>
                        </a:solidFill>
                        <a:latin typeface="+mn-lt"/>
                        <a:ea typeface="+mn-ea"/>
                        <a:cs typeface="+mn-cs"/>
                      </a:endParaRPr>
                    </a:p>
                    <a:p>
                      <a:pPr marL="0" marR="0" lvl="0" indent="0" algn="ctr">
                        <a:lnSpc>
                          <a:spcPct val="100000"/>
                        </a:lnSpc>
                        <a:spcBef>
                          <a:spcPct val="0"/>
                        </a:spcBef>
                        <a:spcAft>
                          <a:spcPct val="35000"/>
                        </a:spcAft>
                        <a:buNone/>
                      </a:pPr>
                      <a:r>
                        <a:rPr lang="en-US" sz="1500" b="1" i="0" u="none" strike="noStrike" kern="1200" noProof="0">
                          <a:solidFill>
                            <a:schemeClr val="tx1"/>
                          </a:solidFill>
                          <a:latin typeface="Calibri"/>
                        </a:rPr>
                        <a:t>We're building a cutting-edge offshore wind industry, marshaling world-class ports </a:t>
                      </a:r>
                      <a:r>
                        <a:rPr lang="en-US" sz="1500" b="0" i="0" u="none" strike="noStrike" kern="1200" noProof="0">
                          <a:solidFill>
                            <a:schemeClr val="tx1"/>
                          </a:solidFill>
                          <a:latin typeface="Calibri"/>
                        </a:rPr>
                        <a:t>while addressing supply chain and workforce development challenges</a:t>
                      </a:r>
                      <a:r>
                        <a:rPr lang="en-US" sz="1500" b="1" i="0" u="none" strike="noStrike" kern="1200" noProof="0">
                          <a:solidFill>
                            <a:schemeClr val="tx1"/>
                          </a:solidFill>
                          <a:latin typeface="Calibri"/>
                        </a:rPr>
                        <a:t>.</a:t>
                      </a:r>
                      <a:endParaRPr lang="en-US" i="0" u="none" strike="noStrike">
                        <a:latin typeface="Calibri"/>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488950" rtl="0" eaLnBrk="1" fontAlgn="auto" latinLnBrk="0" hangingPunct="1">
                        <a:lnSpc>
                          <a:spcPct val="100000"/>
                        </a:lnSpc>
                        <a:spcBef>
                          <a:spcPct val="0"/>
                        </a:spcBef>
                        <a:spcAft>
                          <a:spcPct val="35000"/>
                        </a:spcAft>
                        <a:buClrTx/>
                        <a:buSzTx/>
                        <a:buFontTx/>
                        <a:buNone/>
                        <a:tabLst/>
                        <a:defRPr/>
                      </a:pPr>
                      <a:endParaRPr lang="en-US" sz="1400" b="1" kern="1200" noProof="0">
                        <a:solidFill>
                          <a:schemeClr val="dk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tabLst/>
                        <a:defRPr/>
                      </a:pPr>
                      <a:endParaRPr lang="en-US" sz="1400" b="1" kern="1200" noProof="0">
                        <a:solidFill>
                          <a:schemeClr val="dk1"/>
                        </a:solidFill>
                        <a:latin typeface="+mn-lt"/>
                        <a:ea typeface="+mn-ea"/>
                        <a:cs typeface="+mn-cs"/>
                      </a:endParaRPr>
                    </a:p>
                    <a:p>
                      <a:pPr marL="0" marR="0" lvl="0" indent="0" algn="ctr" defTabSz="488950" rtl="0" eaLnBrk="1" fontAlgn="auto" latinLnBrk="0" hangingPunct="1">
                        <a:lnSpc>
                          <a:spcPct val="100000"/>
                        </a:lnSpc>
                        <a:spcBef>
                          <a:spcPct val="0"/>
                        </a:spcBef>
                        <a:spcAft>
                          <a:spcPct val="35000"/>
                        </a:spcAft>
                        <a:buClrTx/>
                        <a:buSzTx/>
                        <a:buFontTx/>
                        <a:buNone/>
                        <a:tabLst/>
                        <a:defRPr/>
                      </a:pPr>
                      <a:endParaRPr lang="en-US" sz="1400" b="1" kern="1200" noProof="0">
                        <a:solidFill>
                          <a:schemeClr val="dk1"/>
                        </a:solidFill>
                        <a:latin typeface="+mn-lt"/>
                        <a:ea typeface="+mn-ea"/>
                        <a:cs typeface="+mn-cs"/>
                      </a:endParaRPr>
                    </a:p>
                    <a:p>
                      <a:pPr marL="0" marR="0" algn="ctr">
                        <a:spcBef>
                          <a:spcPts val="0"/>
                        </a:spcBef>
                        <a:spcAft>
                          <a:spcPts val="0"/>
                        </a:spcAft>
                      </a:pPr>
                      <a:endParaRPr lang="en-US" sz="1500" b="1">
                        <a:effectLst/>
                        <a:latin typeface="+mn-lt"/>
                        <a:ea typeface="Aptos" panose="020B0004020202020204" pitchFamily="34" charset="0"/>
                        <a:cs typeface="Aptos" panose="020B0004020202020204" pitchFamily="34" charset="0"/>
                      </a:endParaRPr>
                    </a:p>
                    <a:p>
                      <a:pPr marL="0" marR="0" algn="ctr">
                        <a:spcBef>
                          <a:spcPts val="0"/>
                        </a:spcBef>
                        <a:spcAft>
                          <a:spcPts val="0"/>
                        </a:spcAft>
                      </a:pPr>
                      <a:r>
                        <a:rPr lang="en-US" sz="1500" b="1">
                          <a:effectLst/>
                          <a:latin typeface="+mn-lt"/>
                          <a:ea typeface="Aptos" panose="020B0004020202020204" pitchFamily="34" charset="0"/>
                          <a:cs typeface="Aptos" panose="020B0004020202020204" pitchFamily="34" charset="0"/>
                        </a:rPr>
                        <a:t>We’re growing a diverse and talented clean energy workforce </a:t>
                      </a:r>
                      <a:r>
                        <a:rPr lang="en-US" sz="1500" b="0">
                          <a:effectLst/>
                          <a:latin typeface="+mn-lt"/>
                          <a:ea typeface="Aptos" panose="020B0004020202020204" pitchFamily="34" charset="0"/>
                          <a:cs typeface="Aptos" panose="020B0004020202020204" pitchFamily="34" charset="0"/>
                        </a:rPr>
                        <a:t>by supporting a dynamic network of community-based organizations, labor, training providers, schools and employers committed to a sustainable future for all.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7043852"/>
                  </a:ext>
                </a:extLst>
              </a:tr>
            </a:tbl>
          </a:graphicData>
        </a:graphic>
      </p:graphicFrame>
      <p:pic>
        <p:nvPicPr>
          <p:cNvPr id="4" name="Picture 3">
            <a:extLst>
              <a:ext uri="{FF2B5EF4-FFF2-40B4-BE49-F238E27FC236}">
                <a16:creationId xmlns:a16="http://schemas.microsoft.com/office/drawing/2014/main" id="{F0F937AE-5049-D94D-B383-210666051D4A}"/>
              </a:ext>
            </a:extLst>
          </p:cNvPr>
          <p:cNvPicPr>
            <a:picLocks noChangeAspect="1"/>
          </p:cNvPicPr>
          <p:nvPr/>
        </p:nvPicPr>
        <p:blipFill>
          <a:blip r:embed="rId3"/>
          <a:stretch>
            <a:fillRect/>
          </a:stretch>
        </p:blipFill>
        <p:spPr>
          <a:xfrm>
            <a:off x="3367990" y="2363503"/>
            <a:ext cx="2444708" cy="1633870"/>
          </a:xfrm>
          <a:prstGeom prst="rect">
            <a:avLst/>
          </a:prstGeom>
        </p:spPr>
      </p:pic>
      <p:pic>
        <p:nvPicPr>
          <p:cNvPr id="5" name="Picture 4">
            <a:extLst>
              <a:ext uri="{FF2B5EF4-FFF2-40B4-BE49-F238E27FC236}">
                <a16:creationId xmlns:a16="http://schemas.microsoft.com/office/drawing/2014/main" id="{14B37963-EFF2-C6BD-580D-840C47E48DCF}"/>
              </a:ext>
            </a:extLst>
          </p:cNvPr>
          <p:cNvPicPr>
            <a:picLocks noChangeAspect="1"/>
          </p:cNvPicPr>
          <p:nvPr/>
        </p:nvPicPr>
        <p:blipFill>
          <a:blip r:embed="rId4"/>
          <a:stretch>
            <a:fillRect/>
          </a:stretch>
        </p:blipFill>
        <p:spPr>
          <a:xfrm>
            <a:off x="6154120" y="2073918"/>
            <a:ext cx="2371550" cy="2213040"/>
          </a:xfrm>
          <a:prstGeom prst="rect">
            <a:avLst/>
          </a:prstGeom>
        </p:spPr>
      </p:pic>
      <p:pic>
        <p:nvPicPr>
          <p:cNvPr id="8" name="Picture 7">
            <a:extLst>
              <a:ext uri="{FF2B5EF4-FFF2-40B4-BE49-F238E27FC236}">
                <a16:creationId xmlns:a16="http://schemas.microsoft.com/office/drawing/2014/main" id="{B72598FC-79E3-7DFD-525C-C2760A7B9701}"/>
              </a:ext>
            </a:extLst>
          </p:cNvPr>
          <p:cNvPicPr>
            <a:picLocks noChangeAspect="1"/>
          </p:cNvPicPr>
          <p:nvPr/>
        </p:nvPicPr>
        <p:blipFill>
          <a:blip r:embed="rId5"/>
          <a:stretch>
            <a:fillRect/>
          </a:stretch>
        </p:blipFill>
        <p:spPr>
          <a:xfrm>
            <a:off x="580961" y="2080015"/>
            <a:ext cx="2377646" cy="2200847"/>
          </a:xfrm>
          <a:prstGeom prst="rect">
            <a:avLst/>
          </a:prstGeom>
        </p:spPr>
      </p:pic>
      <p:pic>
        <p:nvPicPr>
          <p:cNvPr id="9" name="Picture 8">
            <a:extLst>
              <a:ext uri="{FF2B5EF4-FFF2-40B4-BE49-F238E27FC236}">
                <a16:creationId xmlns:a16="http://schemas.microsoft.com/office/drawing/2014/main" id="{19E1F23F-855C-D541-FA59-C63A58A3718F}"/>
              </a:ext>
            </a:extLst>
          </p:cNvPr>
          <p:cNvPicPr>
            <a:picLocks noChangeAspect="1"/>
          </p:cNvPicPr>
          <p:nvPr/>
        </p:nvPicPr>
        <p:blipFill>
          <a:blip r:embed="rId6"/>
          <a:stretch>
            <a:fillRect/>
          </a:stretch>
        </p:blipFill>
        <p:spPr>
          <a:xfrm>
            <a:off x="8835199" y="2308635"/>
            <a:ext cx="2566638" cy="1743607"/>
          </a:xfrm>
          <a:prstGeom prst="rect">
            <a:avLst/>
          </a:prstGeom>
        </p:spPr>
      </p:pic>
      <p:sp>
        <p:nvSpPr>
          <p:cNvPr id="10" name="Rectangle 9">
            <a:extLst>
              <a:ext uri="{FF2B5EF4-FFF2-40B4-BE49-F238E27FC236}">
                <a16:creationId xmlns:a16="http://schemas.microsoft.com/office/drawing/2014/main" id="{A3C1C8FF-E50D-BD7C-BF92-B3D060F97337}"/>
              </a:ext>
            </a:extLst>
          </p:cNvPr>
          <p:cNvSpPr/>
          <p:nvPr/>
        </p:nvSpPr>
        <p:spPr>
          <a:xfrm>
            <a:off x="3179135" y="1189908"/>
            <a:ext cx="2818364" cy="5126948"/>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31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969BC-3EA4-437E-E567-B489336FF87B}"/>
              </a:ext>
            </a:extLst>
          </p:cNvPr>
          <p:cNvSpPr>
            <a:spLocks noGrp="1"/>
          </p:cNvSpPr>
          <p:nvPr>
            <p:ph type="body" sz="quarter" idx="16"/>
          </p:nvPr>
        </p:nvSpPr>
        <p:spPr>
          <a:xfrm>
            <a:off x="6400800" y="1143000"/>
            <a:ext cx="5201728" cy="711966"/>
          </a:xfrm>
        </p:spPr>
        <p:txBody>
          <a:bodyPr/>
          <a:lstStyle/>
          <a:p>
            <a:r>
              <a:rPr lang="en-US">
                <a:latin typeface="Calibri"/>
                <a:ea typeface="Calibri"/>
                <a:cs typeface="Calibri"/>
              </a:rPr>
              <a:t>Electric School Buses in Massachusetts </a:t>
            </a:r>
            <a:endParaRPr lang="en-US">
              <a:latin typeface="Calibri"/>
              <a:cs typeface="Calibri"/>
            </a:endParaRPr>
          </a:p>
        </p:txBody>
      </p:sp>
      <p:sp>
        <p:nvSpPr>
          <p:cNvPr id="3" name="Text Placeholder 2">
            <a:extLst>
              <a:ext uri="{FF2B5EF4-FFF2-40B4-BE49-F238E27FC236}">
                <a16:creationId xmlns:a16="http://schemas.microsoft.com/office/drawing/2014/main" id="{9063A0FE-CEE6-3B14-B003-209446698C10}"/>
              </a:ext>
            </a:extLst>
          </p:cNvPr>
          <p:cNvSpPr>
            <a:spLocks noGrp="1"/>
          </p:cNvSpPr>
          <p:nvPr>
            <p:ph type="body" sz="quarter" idx="17"/>
          </p:nvPr>
        </p:nvSpPr>
        <p:spPr/>
        <p:txBody>
          <a:bodyPr/>
          <a:lstStyle/>
          <a:p>
            <a:r>
              <a:rPr lang="en-US">
                <a:latin typeface="Calibri"/>
                <a:ea typeface="Calibri"/>
                <a:cs typeface="Calibri"/>
              </a:rPr>
              <a:t>Current School Bus OVERVIEW</a:t>
            </a:r>
            <a:endParaRPr lang="en-US"/>
          </a:p>
        </p:txBody>
      </p:sp>
      <p:sp>
        <p:nvSpPr>
          <p:cNvPr id="4" name="Content Placeholder 3">
            <a:extLst>
              <a:ext uri="{FF2B5EF4-FFF2-40B4-BE49-F238E27FC236}">
                <a16:creationId xmlns:a16="http://schemas.microsoft.com/office/drawing/2014/main" id="{19798FFD-307F-62B5-8DF9-9F3F08C4F924}"/>
              </a:ext>
            </a:extLst>
          </p:cNvPr>
          <p:cNvSpPr>
            <a:spLocks noGrp="1"/>
          </p:cNvSpPr>
          <p:nvPr>
            <p:ph sz="half" idx="1"/>
          </p:nvPr>
        </p:nvSpPr>
        <p:spPr/>
        <p:txBody>
          <a:bodyPr vert="horz" lIns="91440" tIns="45720" rIns="91440" bIns="45720" rtlCol="0" anchor="t">
            <a:noAutofit/>
          </a:bodyPr>
          <a:lstStyle/>
          <a:p>
            <a:pPr indent="-191770"/>
            <a:r>
              <a:rPr lang="en-US">
                <a:latin typeface="Calibri"/>
                <a:ea typeface="Calibri"/>
                <a:cs typeface="Calibri"/>
              </a:rPr>
              <a:t>Operational Assets</a:t>
            </a:r>
            <a:endParaRPr lang="en-US">
              <a:ea typeface="Calibri" panose="020F0502020204030204" pitchFamily="34" charset="0"/>
            </a:endParaRPr>
          </a:p>
          <a:p>
            <a:pPr lvl="1" indent="-191770">
              <a:buFont typeface="Courier New"/>
              <a:buChar char="o"/>
            </a:pPr>
            <a:r>
              <a:rPr lang="en-US">
                <a:latin typeface="Calibri"/>
                <a:ea typeface="Calibri"/>
                <a:cs typeface="Calibri"/>
              </a:rPr>
              <a:t>8,000 active school buses </a:t>
            </a:r>
            <a:endParaRPr lang="en-US">
              <a:ea typeface="Calibri"/>
            </a:endParaRPr>
          </a:p>
          <a:p>
            <a:pPr indent="-191770"/>
            <a:r>
              <a:rPr lang="en-US">
                <a:latin typeface="Calibri"/>
                <a:ea typeface="Calibri"/>
                <a:cs typeface="Calibri"/>
              </a:rPr>
              <a:t>Demographics</a:t>
            </a:r>
          </a:p>
          <a:p>
            <a:pPr lvl="1" indent="-191770">
              <a:buFont typeface="Courier New"/>
              <a:buChar char="o"/>
            </a:pPr>
            <a:r>
              <a:rPr lang="en-US">
                <a:latin typeface="Calibri"/>
                <a:ea typeface="Calibri"/>
                <a:cs typeface="Calibri"/>
              </a:rPr>
              <a:t>300+ school districts</a:t>
            </a:r>
            <a:endParaRPr lang="en-US">
              <a:ea typeface="Calibri"/>
            </a:endParaRPr>
          </a:p>
          <a:p>
            <a:pPr indent="-191770"/>
            <a:r>
              <a:rPr lang="en-US">
                <a:latin typeface="Calibri"/>
                <a:ea typeface="Calibri"/>
                <a:cs typeface="Calibri"/>
              </a:rPr>
              <a:t>Ownership Model</a:t>
            </a:r>
          </a:p>
          <a:p>
            <a:pPr lvl="1" indent="-191770">
              <a:buFont typeface="Courier New"/>
              <a:buChar char="o"/>
            </a:pPr>
            <a:r>
              <a:rPr lang="en-US">
                <a:latin typeface="Calibri"/>
                <a:ea typeface="Calibri"/>
                <a:cs typeface="Calibri"/>
              </a:rPr>
              <a:t>70% leased, 30% owned and operated</a:t>
            </a:r>
            <a:endParaRPr lang="en-US">
              <a:ea typeface="Calibri"/>
            </a:endParaRPr>
          </a:p>
          <a:p>
            <a:pPr indent="-191770"/>
            <a:r>
              <a:rPr lang="en-US">
                <a:latin typeface="Calibri"/>
                <a:ea typeface="Calibri"/>
                <a:cs typeface="Calibri"/>
              </a:rPr>
              <a:t>Contracted Operations</a:t>
            </a:r>
          </a:p>
          <a:p>
            <a:pPr lvl="1" indent="-191770">
              <a:buFont typeface="Courier New"/>
              <a:buChar char="o"/>
            </a:pPr>
            <a:r>
              <a:rPr lang="en-US">
                <a:latin typeface="Calibri"/>
                <a:ea typeface="Calibri"/>
                <a:cs typeface="Calibri"/>
              </a:rPr>
              <a:t>Average 3 - 5 year contracts with fleet operators</a:t>
            </a:r>
            <a:endParaRPr lang="en-US"/>
          </a:p>
          <a:p>
            <a:pPr indent="-191770"/>
            <a:endParaRPr lang="en-US">
              <a:ea typeface="Calibri"/>
            </a:endParaRPr>
          </a:p>
        </p:txBody>
      </p:sp>
      <p:sp>
        <p:nvSpPr>
          <p:cNvPr id="5" name="Content Placeholder 4">
            <a:extLst>
              <a:ext uri="{FF2B5EF4-FFF2-40B4-BE49-F238E27FC236}">
                <a16:creationId xmlns:a16="http://schemas.microsoft.com/office/drawing/2014/main" id="{2D1B91FB-EACA-775D-B3FB-4DE044AD45DC}"/>
              </a:ext>
            </a:extLst>
          </p:cNvPr>
          <p:cNvSpPr>
            <a:spLocks noGrp="1"/>
          </p:cNvSpPr>
          <p:nvPr>
            <p:ph sz="half" idx="18"/>
          </p:nvPr>
        </p:nvSpPr>
        <p:spPr/>
        <p:txBody>
          <a:bodyPr vert="horz" lIns="91440" tIns="45720" rIns="91440" bIns="45720" rtlCol="0" anchor="t">
            <a:noAutofit/>
          </a:bodyPr>
          <a:lstStyle/>
          <a:p>
            <a:pPr indent="-191770"/>
            <a:r>
              <a:rPr lang="en-US" dirty="0">
                <a:latin typeface="Calibri"/>
                <a:ea typeface="Calibri"/>
                <a:cs typeface="Calibri"/>
              </a:rPr>
              <a:t>Operational &amp; Future Assets</a:t>
            </a:r>
            <a:endParaRPr lang="en-US" dirty="0">
              <a:ea typeface="Calibri" panose="020F0502020204030204" pitchFamily="34" charset="0"/>
            </a:endParaRPr>
          </a:p>
          <a:p>
            <a:pPr lvl="1" indent="-191770">
              <a:buFont typeface="Courier New"/>
              <a:buChar char="o"/>
            </a:pPr>
            <a:r>
              <a:rPr lang="en-US" dirty="0">
                <a:latin typeface="Calibri"/>
                <a:ea typeface="Calibri"/>
                <a:cs typeface="Calibri"/>
              </a:rPr>
              <a:t>250+ electric school buses (ESB)</a:t>
            </a:r>
            <a:endParaRPr lang="en-US" dirty="0">
              <a:ea typeface="Calibri"/>
            </a:endParaRPr>
          </a:p>
          <a:p>
            <a:pPr indent="-191770"/>
            <a:r>
              <a:rPr lang="en-US" dirty="0">
                <a:latin typeface="Calibri"/>
                <a:ea typeface="Calibri"/>
                <a:cs typeface="Calibri"/>
              </a:rPr>
              <a:t>Demographics Engaging Electrification</a:t>
            </a:r>
          </a:p>
          <a:p>
            <a:pPr lvl="1" indent="-191770">
              <a:buFont typeface="Courier New"/>
              <a:buChar char="o"/>
            </a:pPr>
            <a:r>
              <a:rPr lang="en-US" dirty="0">
                <a:latin typeface="Calibri"/>
                <a:ea typeface="Calibri"/>
                <a:cs typeface="Calibri"/>
              </a:rPr>
              <a:t>15+ school districts have deployed or are in the process of deploying electric school buses (ESB)</a:t>
            </a:r>
            <a:endParaRPr lang="en-US" dirty="0">
              <a:ea typeface="Calibri"/>
            </a:endParaRPr>
          </a:p>
          <a:p>
            <a:pPr indent="-191770"/>
            <a:r>
              <a:rPr lang="en-US" dirty="0">
                <a:latin typeface="Calibri"/>
                <a:ea typeface="Calibri"/>
                <a:cs typeface="Calibri"/>
              </a:rPr>
              <a:t>Ownership Model</a:t>
            </a:r>
          </a:p>
          <a:p>
            <a:pPr lvl="1" indent="-191770">
              <a:buFont typeface="Courier New"/>
              <a:buChar char="o"/>
            </a:pPr>
            <a:r>
              <a:rPr lang="en-US" dirty="0">
                <a:latin typeface="Calibri"/>
                <a:ea typeface="Calibri"/>
                <a:cs typeface="Calibri"/>
              </a:rPr>
              <a:t>50% leased, 50% owned and operated</a:t>
            </a:r>
            <a:endParaRPr lang="en-US" dirty="0">
              <a:ea typeface="Calibri"/>
            </a:endParaRPr>
          </a:p>
          <a:p>
            <a:pPr indent="-191770"/>
            <a:r>
              <a:rPr lang="en-US" dirty="0">
                <a:latin typeface="Calibri"/>
                <a:ea typeface="Calibri"/>
                <a:cs typeface="Calibri"/>
              </a:rPr>
              <a:t>Contracted Operations</a:t>
            </a:r>
          </a:p>
          <a:p>
            <a:pPr lvl="1" indent="-191770">
              <a:buFont typeface="Courier New"/>
              <a:buChar char="o"/>
            </a:pPr>
            <a:r>
              <a:rPr lang="en-US" dirty="0">
                <a:latin typeface="Calibri"/>
                <a:ea typeface="Calibri"/>
                <a:cs typeface="Calibri"/>
              </a:rPr>
              <a:t>3 - 5 year contracts with fleet operators</a:t>
            </a:r>
            <a:endParaRPr lang="en-US" dirty="0">
              <a:ea typeface="Calibri"/>
            </a:endParaRPr>
          </a:p>
          <a:p>
            <a:pPr lvl="1" indent="-191770">
              <a:buFont typeface="Courier New"/>
              <a:buChar char="o"/>
            </a:pPr>
            <a:r>
              <a:rPr lang="en-US" dirty="0">
                <a:latin typeface="Calibri"/>
                <a:ea typeface="Calibri"/>
                <a:cs typeface="Calibri"/>
              </a:rPr>
              <a:t>Electrification-as-a-Service contracts of 10+ years</a:t>
            </a:r>
          </a:p>
        </p:txBody>
      </p:sp>
      <p:sp>
        <p:nvSpPr>
          <p:cNvPr id="6" name="Title 5">
            <a:extLst>
              <a:ext uri="{FF2B5EF4-FFF2-40B4-BE49-F238E27FC236}">
                <a16:creationId xmlns:a16="http://schemas.microsoft.com/office/drawing/2014/main" id="{82827B1A-DA84-E49B-DB94-F2BE2898FCCA}"/>
              </a:ext>
            </a:extLst>
          </p:cNvPr>
          <p:cNvSpPr>
            <a:spLocks noGrp="1"/>
          </p:cNvSpPr>
          <p:nvPr>
            <p:ph type="title"/>
          </p:nvPr>
        </p:nvSpPr>
        <p:spPr/>
        <p:txBody>
          <a:bodyPr/>
          <a:lstStyle/>
          <a:p>
            <a:pPr marL="4445" indent="-4445"/>
            <a:r>
              <a:rPr lang="en-US">
                <a:latin typeface="Calibri"/>
                <a:ea typeface="Calibri"/>
                <a:cs typeface="Calibri"/>
              </a:rPr>
              <a:t>Massachusetts Electric School Bus Landscape</a:t>
            </a:r>
            <a:endParaRPr lang="en-US">
              <a:ea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3F9983D5-4564-69E5-08C1-DEF35CD809C6}"/>
              </a:ext>
            </a:extLst>
          </p:cNvPr>
          <p:cNvSpPr>
            <a:spLocks noGrp="1"/>
          </p:cNvSpPr>
          <p:nvPr>
            <p:ph type="sldNum" sz="quarter" idx="11"/>
          </p:nvPr>
        </p:nvSpPr>
        <p:spPr/>
        <p:txBody>
          <a:bodyPr/>
          <a:lstStyle/>
          <a:p>
            <a:fld id="{45EBD3CB-B0EF-374D-A7D9-9E1E0B8E9BAC}" type="slidenum">
              <a:rPr lang="en-US" smtClean="0"/>
              <a:pPr/>
              <a:t>9</a:t>
            </a:fld>
            <a:endParaRPr lang="en-US"/>
          </a:p>
        </p:txBody>
      </p:sp>
      <p:sp>
        <p:nvSpPr>
          <p:cNvPr id="8" name="Text Placeholder 7">
            <a:extLst>
              <a:ext uri="{FF2B5EF4-FFF2-40B4-BE49-F238E27FC236}">
                <a16:creationId xmlns:a16="http://schemas.microsoft.com/office/drawing/2014/main" id="{208343FF-3431-2EDD-88AC-EED14778BD91}"/>
              </a:ext>
            </a:extLst>
          </p:cNvPr>
          <p:cNvSpPr>
            <a:spLocks noGrp="1"/>
          </p:cNvSpPr>
          <p:nvPr>
            <p:ph type="body" sz="quarter" idx="15"/>
          </p:nvPr>
        </p:nvSpPr>
        <p:spPr/>
        <p:txBody>
          <a:bodyPr/>
          <a:lstStyle/>
          <a:p>
            <a:r>
              <a:rPr lang="en-US" dirty="0"/>
              <a:t>ACT School Bus Program – CESA SLICE 2024</a:t>
            </a:r>
            <a:endParaRPr lang="en-US" b="0" dirty="0">
              <a:solidFill>
                <a:srgbClr val="000000"/>
              </a:solidFill>
            </a:endParaRPr>
          </a:p>
        </p:txBody>
      </p:sp>
    </p:spTree>
    <p:extLst>
      <p:ext uri="{BB962C8B-B14F-4D97-AF65-F5344CB8AC3E}">
        <p14:creationId xmlns:p14="http://schemas.microsoft.com/office/powerpoint/2010/main" val="3925390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sCEC Corporate Template A.potx" id="{AA78BD97-A906-4110-8ECA-95A01C0C5D73}" vid="{D6123B99-0FF0-444E-B8C4-F58A97068F20}"/>
    </a:ext>
  </a:extLst>
</a:theme>
</file>

<file path=ppt/theme/theme3.xml><?xml version="1.0" encoding="utf-8"?>
<a:theme xmlns:a="http://schemas.openxmlformats.org/drawingml/2006/main" name="Title Slide 2">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sCEC Corporate Template A.potx" id="{AA78BD97-A906-4110-8ECA-95A01C0C5D73}" vid="{C844BA6D-F757-4DA0-BD46-9E9B8013FBF7}"/>
    </a:ext>
  </a:extLst>
</a:theme>
</file>

<file path=ppt/theme/theme4.xml><?xml version="1.0" encoding="utf-8"?>
<a:theme xmlns:a="http://schemas.openxmlformats.org/drawingml/2006/main" name="Style-1 Divider Dark Blue">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r Dark Blue">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8377CBFA49F64EA15795A9638DEA0F" ma:contentTypeVersion="16" ma:contentTypeDescription="Create a new document." ma:contentTypeScope="" ma:versionID="7ecbc0a25f3a698efacb459cf4154b14">
  <xsd:schema xmlns:xsd="http://www.w3.org/2001/XMLSchema" xmlns:xs="http://www.w3.org/2001/XMLSchema" xmlns:p="http://schemas.microsoft.com/office/2006/metadata/properties" xmlns:ns2="23c2ef15-9bf2-48dc-a02b-569415b1decc" xmlns:ns3="0e758630-0973-480b-a8ec-18262ddf16e1" targetNamespace="http://schemas.microsoft.com/office/2006/metadata/properties" ma:root="true" ma:fieldsID="a78cfe4d7f9b98226c886588595fc313" ns2:_="" ns3:_="">
    <xsd:import namespace="23c2ef15-9bf2-48dc-a02b-569415b1decc"/>
    <xsd:import namespace="0e758630-0973-480b-a8ec-18262ddf16e1"/>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_Flow_SignoffStatu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ef15-9bf2-48dc-a02b-569415b1de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faeb5f8-066e-4252-85f7-2a35006b499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758630-0973-480b-a8ec-18262ddf16e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448b37-e6e8-48d7-ad87-bed8981cfb3c}" ma:internalName="TaxCatchAll" ma:showField="CatchAllData" ma:web="0e758630-0973-480b-a8ec-18262ddf16e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c2ef15-9bf2-48dc-a02b-569415b1decc">
      <Terms xmlns="http://schemas.microsoft.com/office/infopath/2007/PartnerControls"/>
    </lcf76f155ced4ddcb4097134ff3c332f>
    <_Flow_SignoffStatus xmlns="23c2ef15-9bf2-48dc-a02b-569415b1decc" xsi:nil="true"/>
    <TaxCatchAll xmlns="0e758630-0973-480b-a8ec-18262ddf16e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4A824E-AAA3-49DB-8098-018F842F519F}">
  <ds:schemaRefs>
    <ds:schemaRef ds:uri="0e758630-0973-480b-a8ec-18262ddf16e1"/>
    <ds:schemaRef ds:uri="23c2ef15-9bf2-48dc-a02b-569415b1de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35FE14-AA31-4CB6-8516-70644D39B633}">
  <ds:schemaRefs>
    <ds:schemaRef ds:uri="0e758630-0973-480b-a8ec-18262ddf16e1"/>
    <ds:schemaRef ds:uri="23c2ef15-9bf2-48dc-a02b-569415b1dec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2EE4EB-1673-4B22-B328-2C653B03D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TotalTime>
  <Words>2098</Words>
  <Application>Microsoft Office PowerPoint</Application>
  <PresentationFormat>Widescreen</PresentationFormat>
  <Paragraphs>335</Paragraphs>
  <Slides>25</Slides>
  <Notes>4</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25</vt:i4>
      </vt:variant>
    </vt:vector>
  </HeadingPairs>
  <TitlesOfParts>
    <vt:vector size="44" baseType="lpstr">
      <vt:lpstr>Aptos</vt:lpstr>
      <vt:lpstr>Aptos Display</vt:lpstr>
      <vt:lpstr>Arial</vt:lpstr>
      <vt:lpstr>Arial,Sans-Serif</vt:lpstr>
      <vt:lpstr>Calibri</vt:lpstr>
      <vt:lpstr>Calibri Light</vt:lpstr>
      <vt:lpstr>Courier New</vt:lpstr>
      <vt:lpstr>Courier New,monospace</vt:lpstr>
      <vt:lpstr>Montserrat</vt:lpstr>
      <vt:lpstr>Montserrat Extra-Bold</vt:lpstr>
      <vt:lpstr>System Font Regular</vt:lpstr>
      <vt:lpstr>Wingdings</vt:lpstr>
      <vt:lpstr>Wingdings,Sans-Serif</vt:lpstr>
      <vt:lpstr>Office Theme</vt:lpstr>
      <vt:lpstr>Content Slides</vt:lpstr>
      <vt:lpstr>Title Slide 2</vt:lpstr>
      <vt:lpstr>Style-1 Divider Dark Blue</vt:lpstr>
      <vt:lpstr>Divider Dark Blue</vt:lpstr>
      <vt:lpstr>Office Theme</vt:lpstr>
      <vt:lpstr>PowerPoint Presentation</vt:lpstr>
      <vt:lpstr>PowerPoint Presentation</vt:lpstr>
      <vt:lpstr>PowerPoint Presentation</vt:lpstr>
      <vt:lpstr>PowerPoint Presentation</vt:lpstr>
      <vt:lpstr>PowerPoint Presentation</vt:lpstr>
      <vt:lpstr>PowerPoint Presentation</vt:lpstr>
      <vt:lpstr>Accelerating Clean Transportation (ACT) School Bus Program</vt:lpstr>
      <vt:lpstr>MassCEC Areas of Climate Impact for MA</vt:lpstr>
      <vt:lpstr>Massachusetts Electric School Bus Landscape</vt:lpstr>
      <vt:lpstr>Introduction to the ACT School Bus Program</vt:lpstr>
      <vt:lpstr>Advisory Services Program</vt:lpstr>
      <vt:lpstr>ACT School Bus Advisory Services</vt:lpstr>
      <vt:lpstr>Fleet Deployment Program</vt:lpstr>
      <vt:lpstr>Deployment Program – Round 1</vt:lpstr>
      <vt:lpstr>Deployment Program – Round 2</vt:lpstr>
      <vt:lpstr>Deployment Program – Round 3</vt:lpstr>
      <vt:lpstr>Key Accomplishments of ACT School Bus Fleet Deployment</vt:lpstr>
      <vt:lpstr>Funding &amp; Partnership</vt:lpstr>
      <vt:lpstr>Equity-Focused Approach &amp; Impact of Electrification</vt:lpstr>
      <vt:lpstr>Collaboration, Replicability, &amp; Lessons Learned</vt:lpstr>
      <vt:lpstr>Future Goals</vt:lpstr>
      <vt:lpstr>Contact Information</vt:lpstr>
      <vt:lpstr>Thank you for joining us today!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Clean Transportation (ACT) School Bus Program</dc:title>
  <dc:creator>Ruedi Hauser III</dc:creator>
  <cp:lastModifiedBy>Zareen Reza</cp:lastModifiedBy>
  <cp:revision>673</cp:revision>
  <dcterms:created xsi:type="dcterms:W3CDTF">2024-09-05T16:29:31Z</dcterms:created>
  <dcterms:modified xsi:type="dcterms:W3CDTF">2024-09-24T18:45:40Z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0x010100128377CBFA49F64EA15795A9638DEA0F</vt:lpwstr>
  </property>
  <property fmtid="{D5CDD505-2E9C-101B-9397-08002B2CF9AE}" pid="3" name="MediaServiceImageTags">
    <vt:lpwstr/>
  </property>
</Properties>
</file>